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5" r:id="rId6"/>
    <p:sldId id="261" r:id="rId7"/>
    <p:sldId id="260" r:id="rId8"/>
    <p:sldId id="262" r:id="rId9"/>
    <p:sldId id="263" r:id="rId10"/>
    <p:sldId id="264"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107FD-E4BD-4661-869E-9E3E49DEE695}" type="datetimeFigureOut">
              <a:rPr lang="hr-HR" smtClean="0"/>
              <a:t>5.6.2020.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03160-9FF5-49BA-B884-8C9B7D292B9D}" type="slidenum">
              <a:rPr lang="hr-HR" smtClean="0"/>
              <a:t>‹#›</a:t>
            </a:fld>
            <a:endParaRPr lang="hr-HR"/>
          </a:p>
        </p:txBody>
      </p:sp>
    </p:spTree>
    <p:extLst>
      <p:ext uri="{BB962C8B-B14F-4D97-AF65-F5344CB8AC3E}">
        <p14:creationId xmlns:p14="http://schemas.microsoft.com/office/powerpoint/2010/main" val="386505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61EFDA-3D84-45BD-B578-EE45876F4B95}" type="datetimeFigureOut">
              <a:rPr lang="hr-HR" smtClean="0"/>
              <a:t>5.6.2020.</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21961815-E0FE-4F04-8090-F4E4291CE20A}"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1EFDA-3D84-45BD-B578-EE45876F4B95}" type="datetimeFigureOut">
              <a:rPr lang="hr-HR" smtClean="0"/>
              <a:t>5.6.2020.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1EFDA-3D84-45BD-B578-EE45876F4B95}" type="datetimeFigureOut">
              <a:rPr lang="hr-HR" smtClean="0"/>
              <a:t>5.6.2020.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1EFDA-3D84-45BD-B578-EE45876F4B95}" type="datetimeFigureOut">
              <a:rPr lang="hr-HR" smtClean="0"/>
              <a:t>5.6.2020.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61EFDA-3D84-45BD-B578-EE45876F4B95}" type="datetimeFigureOut">
              <a:rPr lang="hr-HR" smtClean="0"/>
              <a:t>5.6.2020.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1961815-E0FE-4F04-8090-F4E4291CE20A}"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61EFDA-3D84-45BD-B578-EE45876F4B95}" type="datetimeFigureOut">
              <a:rPr lang="hr-HR" smtClean="0"/>
              <a:t>5.6.2020.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61EFDA-3D84-45BD-B578-EE45876F4B95}" type="datetimeFigureOut">
              <a:rPr lang="hr-HR" smtClean="0"/>
              <a:t>5.6.2020.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C61EFDA-3D84-45BD-B578-EE45876F4B95}" type="datetimeFigureOut">
              <a:rPr lang="hr-HR" smtClean="0"/>
              <a:t>5.6.2020.</a:t>
            </a:fld>
            <a:endParaRPr lang="hr-HR"/>
          </a:p>
        </p:txBody>
      </p:sp>
      <p:sp>
        <p:nvSpPr>
          <p:cNvPr id="8" name="Slide Number Placeholder 7"/>
          <p:cNvSpPr>
            <a:spLocks noGrp="1"/>
          </p:cNvSpPr>
          <p:nvPr>
            <p:ph type="sldNum" sz="quarter" idx="11"/>
          </p:nvPr>
        </p:nvSpPr>
        <p:spPr/>
        <p:txBody>
          <a:bodyPr/>
          <a:lstStyle/>
          <a:p>
            <a:fld id="{21961815-E0FE-4F04-8090-F4E4291CE20A}"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1EFDA-3D84-45BD-B578-EE45876F4B95}" type="datetimeFigureOut">
              <a:rPr lang="hr-HR" smtClean="0"/>
              <a:t>5.6.2020.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61EFDA-3D84-45BD-B578-EE45876F4B95}" type="datetimeFigureOut">
              <a:rPr lang="hr-HR" smtClean="0"/>
              <a:t>5.6.2020.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156448" y="6422064"/>
            <a:ext cx="762000" cy="365125"/>
          </a:xfrm>
        </p:spPr>
        <p:txBody>
          <a:bodyPr/>
          <a:lstStyle/>
          <a:p>
            <a:fld id="{21961815-E0FE-4F04-8090-F4E4291CE20A}"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C61EFDA-3D84-45BD-B578-EE45876F4B95}" type="datetimeFigureOut">
              <a:rPr lang="hr-HR" smtClean="0"/>
              <a:t>5.6.2020.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1961815-E0FE-4F04-8090-F4E4291CE20A}"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C61EFDA-3D84-45BD-B578-EE45876F4B95}" type="datetimeFigureOut">
              <a:rPr lang="hr-HR" smtClean="0"/>
              <a:t>5.6.2020.</a:t>
            </a:fld>
            <a:endParaRPr lang="hr-H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r-H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1961815-E0FE-4F04-8090-F4E4291CE20A}"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Velika onečišćenja mora i kopnenih voda</a:t>
            </a:r>
            <a:endParaRPr lang="hr-HR" dirty="0"/>
          </a:p>
        </p:txBody>
      </p:sp>
      <p:sp>
        <p:nvSpPr>
          <p:cNvPr id="4" name="Footer Placeholder 3"/>
          <p:cNvSpPr>
            <a:spLocks noGrp="1"/>
          </p:cNvSpPr>
          <p:nvPr>
            <p:ph type="ftr" sz="quarter" idx="11"/>
          </p:nvPr>
        </p:nvSpPr>
        <p:spPr>
          <a:xfrm>
            <a:off x="6516216" y="6525344"/>
            <a:ext cx="2286025" cy="247650"/>
          </a:xfrm>
        </p:spPr>
        <p:txBody>
          <a:bodyPr/>
          <a:lstStyle/>
          <a:p>
            <a:r>
              <a:rPr lang="hr-HR" dirty="0" smtClean="0"/>
              <a:t>Marko Mutić 6.a</a:t>
            </a:r>
            <a:endParaRPr lang="hr-HR" dirty="0"/>
          </a:p>
        </p:txBody>
      </p:sp>
    </p:spTree>
    <p:extLst>
      <p:ext uri="{BB962C8B-B14F-4D97-AF65-F5344CB8AC3E}">
        <p14:creationId xmlns:p14="http://schemas.microsoft.com/office/powerpoint/2010/main" val="2752901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836712"/>
            <a:ext cx="7272808" cy="4093428"/>
          </a:xfrm>
          <a:prstGeom prst="rect">
            <a:avLst/>
          </a:prstGeom>
          <a:noFill/>
        </p:spPr>
        <p:txBody>
          <a:bodyPr wrap="square" rtlCol="0">
            <a:spAutoFit/>
          </a:bodyPr>
          <a:lstStyle/>
          <a:p>
            <a:pPr algn="ctr"/>
            <a:r>
              <a:rPr lang="vi-VN"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Južni veliki tihooceanski otok smeća </a:t>
            </a:r>
            <a:r>
              <a:rPr lang="vi-VN" sz="2000" dirty="0" smtClean="0">
                <a:solidFill>
                  <a:schemeClr val="accent2">
                    <a:lumMod val="60000"/>
                    <a:lumOff val="40000"/>
                  </a:schemeClr>
                </a:solidFill>
              </a:rPr>
              <a:t>(otok, mrlja, nakupina, oblak), velika površina Tihog oceana čijom površinom pluta cjelovita nakupina smeća, ponajviše plastičnog otpada.</a:t>
            </a:r>
          </a:p>
          <a:p>
            <a:pPr algn="ctr"/>
            <a:r>
              <a:rPr lang="vi-VN" sz="2000" dirty="0" smtClean="0">
                <a:solidFill>
                  <a:schemeClr val="accent2">
                    <a:lumMod val="60000"/>
                    <a:lumOff val="40000"/>
                  </a:schemeClr>
                </a:solidFill>
              </a:rPr>
              <a:t>Otkrio ju je 2017. godine Charles Moore u polugodišnjoj ekspediciji na Tihom oceanu, između obala Čilea i Uskršnjih otoka. Površina nerazgradive sitne plastike je milijun kilometara četvornih. Proteže se i u dubinu.</a:t>
            </a:r>
          </a:p>
          <a:p>
            <a:pPr algn="ctr"/>
            <a:r>
              <a:rPr lang="vi-VN" sz="2000" dirty="0" smtClean="0">
                <a:solidFill>
                  <a:schemeClr val="accent2">
                    <a:lumMod val="60000"/>
                    <a:lumOff val="40000"/>
                  </a:schemeClr>
                </a:solidFill>
              </a:rPr>
              <a:t>Nastaje zbog kružnih oceanskih struja nastalih utjecajem vjetrova, rotacije planeta Zemlje i kopnene mase. Zbog nagomilavanja smeća u tim područjima otoci koji se nađu na putu toj mas</a:t>
            </a:r>
            <a:r>
              <a:rPr lang="hr-HR" sz="2000" dirty="0" smtClean="0">
                <a:solidFill>
                  <a:schemeClr val="accent2">
                    <a:lumMod val="60000"/>
                    <a:lumOff val="40000"/>
                  </a:schemeClr>
                </a:solidFill>
              </a:rPr>
              <a:t>i</a:t>
            </a:r>
            <a:r>
              <a:rPr lang="vi-VN" sz="2000" dirty="0" smtClean="0">
                <a:solidFill>
                  <a:schemeClr val="accent2">
                    <a:lumMod val="60000"/>
                    <a:lumOff val="40000"/>
                  </a:schemeClr>
                </a:solidFill>
              </a:rPr>
              <a:t> protiv svoje volje postaju spremnici svjetskog smeća. Oblikovao se unutar Južnopacifičkoga oceanskog vrtloga.</a:t>
            </a:r>
            <a:endParaRPr lang="vi-VN" sz="2000" dirty="0">
              <a:solidFill>
                <a:schemeClr val="accent2">
                  <a:lumMod val="60000"/>
                  <a:lumOff val="40000"/>
                </a:schemeClr>
              </a:solidFill>
            </a:endParaRPr>
          </a:p>
        </p:txBody>
      </p:sp>
    </p:spTree>
    <p:extLst>
      <p:ext uri="{BB962C8B-B14F-4D97-AF65-F5344CB8AC3E}">
        <p14:creationId xmlns:p14="http://schemas.microsoft.com/office/powerpoint/2010/main" val="423025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80728"/>
            <a:ext cx="4052539" cy="270000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356992"/>
            <a:ext cx="4218750" cy="2700000"/>
          </a:xfrm>
          <a:prstGeom prst="ellipse">
            <a:avLst/>
          </a:prstGeom>
          <a:ln>
            <a:noFill/>
          </a:ln>
          <a:effectLst>
            <a:softEdge rad="112500"/>
          </a:effectLst>
        </p:spPr>
      </p:pic>
    </p:spTree>
    <p:extLst>
      <p:ext uri="{BB962C8B-B14F-4D97-AF65-F5344CB8AC3E}">
        <p14:creationId xmlns:p14="http://schemas.microsoft.com/office/powerpoint/2010/main" val="178035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623" y="764704"/>
            <a:ext cx="7200800" cy="2308324"/>
          </a:xfrm>
          <a:prstGeom prst="rect">
            <a:avLst/>
          </a:prstGeom>
          <a:noFill/>
        </p:spPr>
        <p:txBody>
          <a:bodyPr wrap="square" rtlCol="0">
            <a:spAutoFit/>
          </a:bodyPr>
          <a:lstStyle/>
          <a:p>
            <a:r>
              <a:rPr lang="hr-HR"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Zapadni tihooceanski otok smeća</a:t>
            </a:r>
            <a:r>
              <a:rPr lang="hr-HR" dirty="0" smtClean="0"/>
              <a:t>, </a:t>
            </a:r>
            <a:r>
              <a:rPr lang="hr-HR" dirty="0" smtClean="0">
                <a:solidFill>
                  <a:schemeClr val="tx1">
                    <a:lumMod val="75000"/>
                  </a:schemeClr>
                </a:solidFill>
              </a:rPr>
              <a:t>zapadna tihooceanska nakupina smeća (eng. Western Pacific Garbage Patch), velika površina Tihog oceana čijom površinom pluta cjelovita nakupina smeća, ponajviše plastičnog otpada. Otok počinje 2000 km od Kalifornije. Glavni je otok smeća uz Veliki, koji je na istoku Tihog oceana. Prostire se od Japana do Havaja. Smješten je u području jugoistočno od produžetka oceanske struje Kuroshija. Okreće se poput oceanskog vrtloga. </a:t>
            </a:r>
            <a:endParaRPr lang="hr-HR" dirty="0">
              <a:solidFill>
                <a:schemeClr val="tx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284984"/>
            <a:ext cx="5366282" cy="331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7701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200800" cy="1477328"/>
          </a:xfrm>
          <a:prstGeom prst="rect">
            <a:avLst/>
          </a:prstGeom>
          <a:noFill/>
        </p:spPr>
        <p:txBody>
          <a:bodyPr wrap="square" rtlCol="0">
            <a:spAutoFit/>
          </a:bodyPr>
          <a:lstStyle/>
          <a:p>
            <a:pPr algn="ctr"/>
            <a:r>
              <a:rPr lang="hr-H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Prestige</a:t>
            </a:r>
            <a:r>
              <a:rPr lang="hr-HR" dirty="0" smtClean="0">
                <a:solidFill>
                  <a:schemeClr val="accent4">
                    <a:lumMod val="60000"/>
                    <a:lumOff val="40000"/>
                  </a:schemeClr>
                </a:solidFill>
              </a:rPr>
              <a:t>, liberijski tanker s jednostrukom oplatom koji je plovio pod zastavom Bahama, potonuo je 19. studenog 2002. u Atlantiku blizu Galicije, šest dana pošto je pretrpio havariju u oluji.</a:t>
            </a:r>
          </a:p>
          <a:p>
            <a:pPr algn="ctr"/>
            <a:r>
              <a:rPr lang="hr-HR" dirty="0" smtClean="0">
                <a:solidFill>
                  <a:schemeClr val="accent4">
                    <a:lumMod val="60000"/>
                    <a:lumOff val="40000"/>
                  </a:schemeClr>
                </a:solidFill>
              </a:rPr>
              <a:t>Tanker je plutao šest dana u Atlantskom oceanu, nakon čega se prepolovio i potonuo.</a:t>
            </a:r>
            <a:endParaRPr lang="hr-HR" dirty="0">
              <a:solidFill>
                <a:schemeClr val="accent4">
                  <a:lumMod val="60000"/>
                  <a:lumOff val="4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09" y="2564904"/>
            <a:ext cx="6562985" cy="38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2286000" y="2551837"/>
            <a:ext cx="4572000" cy="1754326"/>
          </a:xfrm>
          <a:prstGeom prst="rect">
            <a:avLst/>
          </a:prstGeom>
        </p:spPr>
        <p:txBody>
          <a:bodyPr>
            <a:spAutoFit/>
          </a:bodyPr>
          <a:lstStyle/>
          <a:p>
            <a:pPr algn="ctr">
              <a:spcAft>
                <a:spcPts val="1350"/>
              </a:spcAft>
            </a:pPr>
            <a:r>
              <a:rPr lang="hr-HR" dirty="0">
                <a:solidFill>
                  <a:schemeClr val="tx2">
                    <a:lumMod val="10000"/>
                  </a:schemeClr>
                </a:solidFill>
                <a:ea typeface="Times New Roman"/>
              </a:rPr>
              <a:t>U nekoliko je tjedana više od 63.000 tone mazuta onečistilo španjolsku, portugalsku i francusku obalu na dužini od više tisuća kilometara. Više od 300.000 volontera iz cijele Europe sudjelovalo je u čišćenju plaža i hridi.</a:t>
            </a:r>
            <a:endParaRPr lang="hr-HR" dirty="0">
              <a:solidFill>
                <a:schemeClr val="tx2">
                  <a:lumMod val="10000"/>
                </a:schemeClr>
              </a:solidFill>
              <a:effectLst/>
              <a:latin typeface="Times New Roman"/>
              <a:ea typeface="Times New Roman"/>
            </a:endParaRPr>
          </a:p>
        </p:txBody>
      </p:sp>
    </p:spTree>
    <p:extLst>
      <p:ext uri="{BB962C8B-B14F-4D97-AF65-F5344CB8AC3E}">
        <p14:creationId xmlns:p14="http://schemas.microsoft.com/office/powerpoint/2010/main" val="3473434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80728"/>
            <a:ext cx="7056784" cy="1015663"/>
          </a:xfrm>
          <a:prstGeom prst="rect">
            <a:avLst/>
          </a:prstGeom>
          <a:noFill/>
        </p:spPr>
        <p:txBody>
          <a:bodyPr wrap="square" rtlCol="0">
            <a:spAutoFit/>
          </a:bodyPr>
          <a:lstStyle/>
          <a:p>
            <a:pPr algn="ctr"/>
            <a:r>
              <a:rPr lang="hr-HR" sz="2000" dirty="0" smtClean="0">
                <a:solidFill>
                  <a:schemeClr val="tx1">
                    <a:lumMod val="75000"/>
                  </a:schemeClr>
                </a:solidFill>
              </a:rPr>
              <a:t>8.10.2018.</a:t>
            </a:r>
          </a:p>
          <a:p>
            <a:pPr algn="ctr"/>
            <a:r>
              <a:rPr lang="hr-HR" sz="2000" dirty="0" smtClean="0">
                <a:solidFill>
                  <a:schemeClr val="tx1">
                    <a:lumMod val="75000"/>
                  </a:schemeClr>
                </a:solidFill>
              </a:rPr>
              <a:t>Kod Korzike su se sudarili brodovi, mrlja mazuta bila je duža od 20 kilometara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60848"/>
            <a:ext cx="7286625" cy="4210050"/>
          </a:xfrm>
          <a:prstGeom prst="ellipse">
            <a:avLst/>
          </a:prstGeom>
          <a:ln>
            <a:noFill/>
          </a:ln>
          <a:effectLst>
            <a:softEdge rad="112500"/>
          </a:effectLst>
        </p:spPr>
      </p:pic>
    </p:spTree>
    <p:extLst>
      <p:ext uri="{BB962C8B-B14F-4D97-AF65-F5344CB8AC3E}">
        <p14:creationId xmlns:p14="http://schemas.microsoft.com/office/powerpoint/2010/main" val="268117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488832"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vi-VN" dirty="0" smtClean="0">
                <a:solidFill>
                  <a:srgbClr val="FF0000"/>
                </a:solidFill>
              </a:rPr>
              <a:t>2010.Toksični mulj pojavio se na ušću rijeke Rabe u južni rukavac Dunava, blizu Gyora</a:t>
            </a:r>
            <a:r>
              <a:rPr lang="hr-HR" dirty="0">
                <a:solidFill>
                  <a:srgbClr val="FF0000"/>
                </a:solidFill>
              </a:rPr>
              <a:t>.</a:t>
            </a:r>
            <a:r>
              <a:rPr lang="vi-VN" dirty="0" smtClean="0">
                <a:solidFill>
                  <a:srgbClr val="FF0000"/>
                </a:solidFill>
              </a:rPr>
              <a:t> Mađarska vlada je proglasila izvanredno stanje na zapadu zemlje, nakon nesreće koja se dogodila u tvornici za preradu aluminija. Naime, ondje je iz još nepoznata razloga pukao spremnik iz kojega se izlilo 1,1 milijuna prostornih metara natrijeve lužine sa solima teških metala i poplavilo sedam okolnih sela.</a:t>
            </a:r>
          </a:p>
          <a:p>
            <a:pPr algn="ctr"/>
            <a:r>
              <a:rPr lang="vi-VN" dirty="0" smtClean="0">
                <a:solidFill>
                  <a:srgbClr val="FF0000"/>
                </a:solidFill>
              </a:rPr>
              <a:t>Četiri su osobe poginule, a 123 su ozlijeđene.</a:t>
            </a:r>
            <a:endParaRPr lang="vi-VN"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74570"/>
            <a:ext cx="4481212" cy="2952000"/>
          </a:xfrm>
          <a:prstGeom prst="ellipse">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645024"/>
            <a:ext cx="2899586" cy="1980000"/>
          </a:xfrm>
          <a:prstGeom prst="ellipse">
            <a:avLst/>
          </a:prstGeom>
          <a:ln>
            <a:noFill/>
          </a:ln>
          <a:effectLst>
            <a:softEdge rad="112500"/>
          </a:effectLst>
        </p:spPr>
      </p:pic>
    </p:spTree>
    <p:extLst>
      <p:ext uri="{BB962C8B-B14F-4D97-AF65-F5344CB8AC3E}">
        <p14:creationId xmlns:p14="http://schemas.microsoft.com/office/powerpoint/2010/main" val="314020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65744"/>
            <a:ext cx="6768752" cy="2862322"/>
          </a:xfrm>
          <a:prstGeom prst="rect">
            <a:avLst/>
          </a:prstGeom>
          <a:noFill/>
        </p:spPr>
        <p:txBody>
          <a:bodyPr wrap="square" rtlCol="0">
            <a:spAutoFit/>
          </a:bodyPr>
          <a:lstStyle/>
          <a:p>
            <a:pPr algn="ctr"/>
            <a:r>
              <a:rPr lang="vi-VN" dirty="0" smtClean="0">
                <a:solidFill>
                  <a:schemeClr val="accent6">
                    <a:lumMod val="60000"/>
                    <a:lumOff val="40000"/>
                  </a:schemeClr>
                </a:solidFill>
              </a:rPr>
              <a:t>Na granici Kazahstana i Uzbekistana, usred azijskih stepa koje su nekoć pripadale Sovjetskom Savezu, ribarska flota hrđa na površini koja je nekad bila Aralsko jezero. Deseci ribarskih brodova nasukani su kilometrima od obale tog, nekad četvrtog najvećeg jezera na svijetu, kojeg je ostalo jedva 10% nekadašnje površine. Sada je to Aralska pustinja jer vode tamo odavno nema. Šezdesetih godina sovjetske vlasti preusmjerile su rijeke Amu Darju i Sir Darju, koje su natapale jezero, kako bi ovdje uzgajali rižu, lubenice, žitarice i, ponajviše, pamuk.</a:t>
            </a:r>
          </a:p>
          <a:p>
            <a:endParaRPr lang="vi-VN"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501008"/>
            <a:ext cx="5162934" cy="30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378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6912768" cy="707886"/>
          </a:xfrm>
          <a:prstGeom prst="rect">
            <a:avLst/>
          </a:prstGeom>
          <a:noFill/>
        </p:spPr>
        <p:txBody>
          <a:bodyPr wrap="square" rtlCol="0">
            <a:spAutoFit/>
          </a:bodyPr>
          <a:lstStyle/>
          <a:p>
            <a:pPr algn="ctr"/>
            <a:r>
              <a:rPr lang="hr-HR" sz="2000" dirty="0" smtClean="0">
                <a:solidFill>
                  <a:schemeClr val="tx1">
                    <a:lumMod val="75000"/>
                  </a:schemeClr>
                </a:solidFill>
              </a:rPr>
              <a:t>Ni Hrvatska nije pošteđena ekoloških incidenata - Dubrovnik</a:t>
            </a:r>
            <a:endParaRPr lang="hr-HR" sz="2000" dirty="0">
              <a:solidFill>
                <a:schemeClr val="tx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132856"/>
            <a:ext cx="6477000" cy="38385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2246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128792" cy="2862322"/>
          </a:xfrm>
          <a:prstGeom prst="rect">
            <a:avLst/>
          </a:prstGeom>
          <a:noFill/>
        </p:spPr>
        <p:txBody>
          <a:bodyPr wrap="square" rtlCol="0">
            <a:spAutoFit/>
          </a:bodyPr>
          <a:lstStyle/>
          <a:p>
            <a:pPr algn="ctr"/>
            <a:r>
              <a:rPr lang="vi-V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Crno jezero ili Sedamnaesto jezero</a:t>
            </a:r>
            <a:r>
              <a:rPr lang="vi-VN" dirty="0" smtClean="0">
                <a:solidFill>
                  <a:schemeClr val="bg2">
                    <a:lumMod val="60000"/>
                    <a:lumOff val="40000"/>
                  </a:schemeClr>
                </a:solidFill>
              </a:rPr>
              <a:t> je jezero u Hrvatskoj. Jezero je nastalo i napaja se umjetno, ne kao dijelom plana, nego zbog neriješenog sustava odvodnje. Problem je prešao granicu ekološkog izgreda i postao je predmet znanstvenog izučavanja prekograničkog zagađenja okoliša</a:t>
            </a:r>
            <a:r>
              <a:rPr lang="hr-HR" dirty="0" smtClean="0">
                <a:solidFill>
                  <a:schemeClr val="bg2">
                    <a:lumMod val="60000"/>
                    <a:lumOff val="40000"/>
                  </a:schemeClr>
                </a:solidFill>
              </a:rPr>
              <a:t>.</a:t>
            </a:r>
            <a:endParaRPr lang="vi-VN" dirty="0" smtClean="0">
              <a:solidFill>
                <a:schemeClr val="bg2">
                  <a:lumMod val="60000"/>
                  <a:lumOff val="40000"/>
                </a:schemeClr>
              </a:solidFill>
            </a:endParaRPr>
          </a:p>
          <a:p>
            <a:pPr algn="ctr"/>
            <a:r>
              <a:rPr lang="vi-VN" dirty="0" smtClean="0">
                <a:solidFill>
                  <a:schemeClr val="bg2">
                    <a:lumMod val="60000"/>
                    <a:lumOff val="40000"/>
                  </a:schemeClr>
                </a:solidFill>
              </a:rPr>
              <a:t>Oblik je neplaniranog antropogenog štetnog djelovanja na prirodni okoliš.</a:t>
            </a:r>
          </a:p>
          <a:p>
            <a:pPr algn="ctr"/>
            <a:r>
              <a:rPr lang="vi-VN" dirty="0" smtClean="0">
                <a:solidFill>
                  <a:schemeClr val="bg2">
                    <a:lumMod val="60000"/>
                    <a:lumOff val="40000"/>
                  </a:schemeClr>
                </a:solidFill>
              </a:rPr>
              <a:t>Nalazi se u Ličko-senjskoj županiji, blizu granice s Karlovačkom županijom, tek kojih stotinjak metara od glavnog ulaza u najstariji hrvatski nacionalni park.</a:t>
            </a:r>
            <a:endParaRPr lang="hr-HR" dirty="0">
              <a:solidFill>
                <a:schemeClr val="bg2">
                  <a:lumMod val="60000"/>
                  <a:lumOff val="4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005063"/>
            <a:ext cx="3349733" cy="2088000"/>
          </a:xfrm>
          <a:prstGeom prst="rect">
            <a:avLst/>
          </a:prstGeom>
          <a:ln>
            <a:noFill/>
          </a:ln>
          <a:effectLst>
            <a:softEdge rad="112500"/>
          </a:effectLst>
        </p:spPr>
      </p:pic>
    </p:spTree>
    <p:extLst>
      <p:ext uri="{BB962C8B-B14F-4D97-AF65-F5344CB8AC3E}">
        <p14:creationId xmlns:p14="http://schemas.microsoft.com/office/powerpoint/2010/main" val="1715740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980728"/>
            <a:ext cx="7488832" cy="203132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r-H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Briga za oceane povezana je sa brigom i sviješću potrebe očuvanja cijele Zemlje. Možda baš zbog činjenice i predodžbe da je toliko veliko i prostrano svjetsko more postalo je odlagalište svega što ne treba čovječanstvu. Pri tome se zaboravlja da sve što u njega ispustimo, pohranimo ili bacimo ne odlazi nigdje nego ostaje (i vraća nam se u obliku bolesti i prirodnih katastrofa) na jedinoj nam planeti Zemlji.</a:t>
            </a:r>
            <a:endPar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1" y="3140968"/>
            <a:ext cx="4129460" cy="2772000"/>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212976"/>
            <a:ext cx="4111524" cy="2556000"/>
          </a:xfrm>
          <a:prstGeom prst="ellipse">
            <a:avLst/>
          </a:prstGeom>
          <a:ln>
            <a:noFill/>
          </a:ln>
          <a:effectLst>
            <a:softEdge rad="112500"/>
          </a:effectLst>
        </p:spPr>
      </p:pic>
    </p:spTree>
    <p:extLst>
      <p:ext uri="{BB962C8B-B14F-4D97-AF65-F5344CB8AC3E}">
        <p14:creationId xmlns:p14="http://schemas.microsoft.com/office/powerpoint/2010/main" val="341922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2696"/>
            <a:ext cx="7416824"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hr-H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Ekološka katastrofa je</a:t>
            </a:r>
            <a:r>
              <a:rPr lang="hr-H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nagli poremećaj ekosustava uzrokovan ljudskim (npr. izlijevanje kiseline ili nafte) ili prirodnim djelovanjem (npr. erupcija vulkana) koji uzrokuje ekološku štetu.</a:t>
            </a:r>
          </a:p>
        </p:txBody>
      </p:sp>
      <p:sp>
        <p:nvSpPr>
          <p:cNvPr id="5" name="TextBox 4"/>
          <p:cNvSpPr txBox="1"/>
          <p:nvPr/>
        </p:nvSpPr>
        <p:spPr>
          <a:xfrm>
            <a:off x="1043608" y="2767261"/>
            <a:ext cx="6768752" cy="830997"/>
          </a:xfrm>
          <a:prstGeom prst="rect">
            <a:avLst/>
          </a:prstGeom>
          <a:noFill/>
        </p:spPr>
        <p:txBody>
          <a:bodyPr wrap="square" rtlCol="0">
            <a:spAutoFit/>
          </a:bodyPr>
          <a:lstStyle/>
          <a:p>
            <a:pPr algn="ctr"/>
            <a:r>
              <a:rPr lang="hr-HR"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 današnjoj prezentaciji govorit ćemo o onečišćenju mora i kopnenih voda</a:t>
            </a:r>
            <a:endParaRPr lang="hr-HR"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994" y="4041064"/>
            <a:ext cx="2301644" cy="129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969064"/>
            <a:ext cx="2430461" cy="136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897064"/>
            <a:ext cx="2289438" cy="14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721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32656"/>
            <a:ext cx="3785577" cy="24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187" y="3356992"/>
            <a:ext cx="4152803" cy="27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512656"/>
            <a:ext cx="3168000" cy="237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752992"/>
            <a:ext cx="3567479" cy="237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27666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80728"/>
            <a:ext cx="6984776" cy="40934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Greenpeace je ekološka organizacija koja se bori protiv zagađivanja Zemlje i zemljine atmosfere. Greenpeace djeluje u 41 zemlji svijeta u Americi, Aziji i Europi. Da bi zadržali neovisnost, Greenpeace ne prihvaća donacije vlada ili korporacija, ali se oslanja na donacije neovisnih tvrtki i ljudi koji podržavaju njihovo djelovanje. Greenpeace se bori za "dobrobit Zemlje" još od 1971. godine kada je mali brod volontera uplovio u Amchitku, područje sjeverno od Aljaske, gdje je vlada SAD-a obavljala nuklearne pokuse. Dobili su ime po Duginom Ratniku, legendi Američkih domorodaca. Legenda govori o bolesti Zemlje i Dugin Ratnik ustaje da ju obrani od "bolesti".</a:t>
            </a:r>
            <a:endParaRPr lang="hr-H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256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76262"/>
            <a:ext cx="4273134" cy="2844000"/>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209" y="3465032"/>
            <a:ext cx="4152880" cy="2772000"/>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692696"/>
            <a:ext cx="3901983" cy="23400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573" y="3711177"/>
            <a:ext cx="4155311" cy="2520000"/>
          </a:xfrm>
          <a:prstGeom prst="ellipse">
            <a:avLst/>
          </a:prstGeom>
          <a:ln>
            <a:noFill/>
          </a:ln>
          <a:effectLst>
            <a:softEdge rad="112500"/>
          </a:effectLst>
        </p:spPr>
      </p:pic>
    </p:spTree>
    <p:extLst>
      <p:ext uri="{BB962C8B-B14F-4D97-AF65-F5344CB8AC3E}">
        <p14:creationId xmlns:p14="http://schemas.microsoft.com/office/powerpoint/2010/main" val="3829708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7272808"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Zaštita okoliša je skup odgovarajućih aktivnosti i mjera kojima je cilj sprječavanje onečišćenja i zagađenja okoliša, sprječavanje nastanka šteta, smanjivanje i/ili otklanjanje šteta nanesenih okolišu te povrat okoliša u stanje prije nastanka štete.</a:t>
            </a:r>
            <a:endParaRPr lang="hr-H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902225" y="3140968"/>
            <a:ext cx="7272808" cy="190821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r-H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Svjetski dan oceana (8. lipnja), proglašen  na  “Earth Summitu” Ujedinjenih naroda u Rio de Janeiru 1992. godine. Svake godine slavi se diljem svijeta kao dan kada treba ukazati na važnost oceana i mora u cjelini te podići svijest o važnosti njihova očuvanja za buduće generacije.</a:t>
            </a:r>
          </a:p>
          <a:p>
            <a:pPr algn="ctr"/>
            <a:endParaRPr lang="hr-HR"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4267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19" y="692696"/>
            <a:ext cx="6000750" cy="4495800"/>
          </a:xfrm>
          <a:prstGeom prst="ellipse">
            <a:avLst/>
          </a:prstGeom>
          <a:ln>
            <a:noFill/>
          </a:ln>
          <a:effectLst>
            <a:softEdge rad="112500"/>
          </a:effectLst>
        </p:spPr>
      </p:pic>
      <p:sp>
        <p:nvSpPr>
          <p:cNvPr id="4" name="TextBox 3"/>
          <p:cNvSpPr txBox="1"/>
          <p:nvPr/>
        </p:nvSpPr>
        <p:spPr>
          <a:xfrm>
            <a:off x="899592" y="5661248"/>
            <a:ext cx="7344816"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hr-H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Hvala na pažnji</a:t>
            </a:r>
            <a:endParaRPr lang="hr-H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18690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128792" cy="2616101"/>
          </a:xfrm>
          <a:prstGeom prst="rect">
            <a:avLst/>
          </a:prstGeom>
          <a:noFill/>
        </p:spPr>
        <p:txBody>
          <a:bodyPr wrap="square" rtlCol="0">
            <a:spAutoFit/>
          </a:bodyPr>
          <a:lstStyle/>
          <a:p>
            <a:pPr algn="ctr"/>
            <a:r>
              <a:rPr lang="hr-H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Glavni oblici i izvori zagađenja te njihov učinak na živi svijet u </a:t>
            </a:r>
            <a:r>
              <a:rPr lang="hr-HR"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oceanima</a:t>
            </a:r>
          </a:p>
          <a:p>
            <a:pPr algn="ctr"/>
            <a:endParaRPr lang="hr-HR" sz="2800" dirty="0">
              <a:solidFill>
                <a:schemeClr val="tx1">
                  <a:lumMod val="75000"/>
                </a:schemeClr>
              </a:solidFill>
            </a:endParaRPr>
          </a:p>
          <a:p>
            <a:pPr algn="ctr"/>
            <a:r>
              <a:rPr lang="hr-HR" sz="2000" dirty="0">
                <a:solidFill>
                  <a:schemeClr val="tx1">
                    <a:lumMod val="75000"/>
                  </a:schemeClr>
                </a:solidFill>
              </a:rPr>
              <a:t>Najvidljivija i najpoznatija vrsta zagađenja mora je ona uzrokovana izlijevanjem nafte iz tankera ili kao posljedica nesreća na naftnim bušotinama. Učinci takvih nesreća su često katastrofalni, višestruki i nažalost dugotrajni. </a:t>
            </a:r>
          </a:p>
        </p:txBody>
      </p:sp>
      <p:sp>
        <p:nvSpPr>
          <p:cNvPr id="3" name="TextBox 2"/>
          <p:cNvSpPr txBox="1"/>
          <p:nvPr/>
        </p:nvSpPr>
        <p:spPr>
          <a:xfrm>
            <a:off x="1259632" y="4149080"/>
            <a:ext cx="6768752" cy="1323439"/>
          </a:xfrm>
          <a:prstGeom prst="rect">
            <a:avLst/>
          </a:prstGeom>
          <a:noFill/>
        </p:spPr>
        <p:txBody>
          <a:bodyPr wrap="square" rtlCol="0">
            <a:spAutoFit/>
          </a:bodyPr>
          <a:lstStyle/>
          <a:p>
            <a:pPr algn="ctr"/>
            <a:r>
              <a:rPr lang="hr-HR" sz="2000" dirty="0">
                <a:solidFill>
                  <a:schemeClr val="tx1">
                    <a:lumMod val="75000"/>
                  </a:schemeClr>
                </a:solidFill>
              </a:rPr>
              <a:t>Što znači nafta u moru zorno ilustriraju slijedeći podaci. Samo 8 grama nafte dovoljno je da se onečisti kubični metar mora. Kubični metar ispuštene nafte iscrpljuje kisik iz 400 000 m</a:t>
            </a:r>
            <a:r>
              <a:rPr lang="hr-HR" sz="2000" baseline="30000" dirty="0">
                <a:solidFill>
                  <a:schemeClr val="tx1">
                    <a:lumMod val="75000"/>
                  </a:schemeClr>
                </a:solidFill>
              </a:rPr>
              <a:t>3</a:t>
            </a:r>
            <a:r>
              <a:rPr lang="hr-HR" sz="2000" dirty="0">
                <a:solidFill>
                  <a:schemeClr val="tx1">
                    <a:lumMod val="75000"/>
                  </a:schemeClr>
                </a:solidFill>
              </a:rPr>
              <a:t> mora.</a:t>
            </a:r>
          </a:p>
        </p:txBody>
      </p:sp>
    </p:spTree>
    <p:extLst>
      <p:ext uri="{BB962C8B-B14F-4D97-AF65-F5344CB8AC3E}">
        <p14:creationId xmlns:p14="http://schemas.microsoft.com/office/powerpoint/2010/main" val="423707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1124744"/>
            <a:ext cx="6984776" cy="1631216"/>
          </a:xfrm>
          <a:prstGeom prst="rect">
            <a:avLst/>
          </a:prstGeom>
          <a:noFill/>
        </p:spPr>
        <p:txBody>
          <a:bodyPr wrap="square" rtlCol="0">
            <a:spAutoFit/>
          </a:bodyPr>
          <a:lstStyle/>
          <a:p>
            <a:pPr algn="ctr"/>
            <a:r>
              <a:rPr lang="hr-HR" sz="2000" dirty="0" smtClean="0">
                <a:solidFill>
                  <a:schemeClr val="tx1">
                    <a:lumMod val="75000"/>
                  </a:schemeClr>
                </a:solidFill>
              </a:rPr>
              <a:t>Unatoč tome, zagađenje te vrste čini samo mali dio ukupnog zagađenja mora koje se svakodnevno odvija. Oko 80% svog zagađenja u morima i oceanima dolazi od aktivnosti na kopnu. Zapravo, more se koristi kao spremnik svega što </a:t>
            </a:r>
            <a:r>
              <a:rPr lang="hr-HR" sz="2000" dirty="0">
                <a:solidFill>
                  <a:schemeClr val="tx1">
                    <a:lumMod val="75000"/>
                  </a:schemeClr>
                </a:solidFill>
              </a:rPr>
              <a:t>nam ne treba</a:t>
            </a:r>
            <a:r>
              <a:rPr lang="hr-HR" sz="2000" dirty="0" smtClean="0">
                <a:solidFill>
                  <a:schemeClr val="tx1">
                    <a:lumMod val="75000"/>
                  </a:schemeClr>
                </a:solidFill>
              </a:rPr>
              <a:t>.</a:t>
            </a:r>
            <a:endParaRPr lang="hr-HR" sz="2000" dirty="0">
              <a:solidFill>
                <a:schemeClr val="tx1">
                  <a:lumMod val="75000"/>
                </a:schemeClr>
              </a:solidFill>
            </a:endParaRPr>
          </a:p>
        </p:txBody>
      </p:sp>
      <p:sp>
        <p:nvSpPr>
          <p:cNvPr id="4" name="TextBox 3"/>
          <p:cNvSpPr txBox="1"/>
          <p:nvPr/>
        </p:nvSpPr>
        <p:spPr>
          <a:xfrm>
            <a:off x="1331640" y="3068960"/>
            <a:ext cx="6768752" cy="2862322"/>
          </a:xfrm>
          <a:prstGeom prst="rect">
            <a:avLst/>
          </a:prstGeom>
          <a:noFill/>
        </p:spPr>
        <p:txBody>
          <a:bodyPr wrap="square" rtlCol="0">
            <a:spAutoFit/>
          </a:bodyPr>
          <a:lstStyle/>
          <a:p>
            <a:pPr algn="ctr"/>
            <a:r>
              <a:rPr lang="hr-HR" sz="2000" dirty="0">
                <a:solidFill>
                  <a:schemeClr val="tx1">
                    <a:lumMod val="75000"/>
                  </a:schemeClr>
                </a:solidFill>
              </a:rPr>
              <a:t>Tu se ubrajaju otpadne vode kućanstava i industrije, posredni unos kemikalija koje se upotrebljavaju u poljoprivredi (tekućicama ili zrakom), prekomjerni unos sedimenata kao posljedica tehničkih zahvata na obali ili plitkom moru, odlaganje nuklearnog otpada u podmorju, testiranje nuklearnog i biološkog oružja, toplinsko zagađenje i zagađenje bukom od brodskih motora ili podmorskih istraživanja. Nekih posljedica nismo uopće svjesni ili se na njih oglušujemo.</a:t>
            </a:r>
          </a:p>
        </p:txBody>
      </p:sp>
    </p:spTree>
    <p:extLst>
      <p:ext uri="{BB962C8B-B14F-4D97-AF65-F5344CB8AC3E}">
        <p14:creationId xmlns:p14="http://schemas.microsoft.com/office/powerpoint/2010/main" val="3294819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36712"/>
            <a:ext cx="4480000" cy="252000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36912"/>
            <a:ext cx="3645550" cy="3600000"/>
          </a:xfrm>
          <a:prstGeom prst="ellipse">
            <a:avLst/>
          </a:prstGeom>
          <a:ln>
            <a:noFill/>
          </a:ln>
          <a:effectLst>
            <a:softEdge rad="112500"/>
          </a:effectLst>
        </p:spPr>
      </p:pic>
      <p:sp>
        <p:nvSpPr>
          <p:cNvPr id="4" name="TextBox 3"/>
          <p:cNvSpPr txBox="1"/>
          <p:nvPr/>
        </p:nvSpPr>
        <p:spPr>
          <a:xfrm>
            <a:off x="5292080" y="620688"/>
            <a:ext cx="2592288" cy="461665"/>
          </a:xfrm>
          <a:prstGeom prst="rect">
            <a:avLst/>
          </a:prstGeom>
          <a:noFill/>
        </p:spPr>
        <p:txBody>
          <a:bodyPr wrap="square" rtlCol="0">
            <a:spAutoFit/>
          </a:bodyPr>
          <a:lstStyle/>
          <a:p>
            <a:pPr algn="ctr"/>
            <a:r>
              <a:rPr lang="hr-H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Otpadne vode</a:t>
            </a:r>
            <a:endParaRPr lang="hr-H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4988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297" y="830914"/>
            <a:ext cx="6912768" cy="2031325"/>
          </a:xfrm>
          <a:prstGeom prst="rect">
            <a:avLst/>
          </a:prstGeom>
          <a:noFill/>
        </p:spPr>
        <p:txBody>
          <a:bodyPr wrap="square" rtlCol="0">
            <a:spAutoFit/>
          </a:bodyPr>
          <a:lstStyle/>
          <a:p>
            <a:pPr algn="ctr"/>
            <a:r>
              <a:rPr lang="hr-H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ONEČIŠĆENJE MORA NAFTOM</a:t>
            </a:r>
            <a:r>
              <a:rPr lang="hr-HR" dirty="0">
                <a:solidFill>
                  <a:schemeClr val="bg2">
                    <a:lumMod val="40000"/>
                    <a:lumOff val="60000"/>
                  </a:schemeClr>
                </a:solidFill>
              </a:rPr>
              <a:t/>
            </a:r>
            <a:br>
              <a:rPr lang="hr-HR" dirty="0">
                <a:solidFill>
                  <a:schemeClr val="bg2">
                    <a:lumMod val="40000"/>
                    <a:lumOff val="60000"/>
                  </a:schemeClr>
                </a:solidFill>
              </a:rPr>
            </a:br>
            <a:r>
              <a:rPr lang="hr-HR" dirty="0">
                <a:solidFill>
                  <a:schemeClr val="bg2">
                    <a:lumMod val="40000"/>
                    <a:lumOff val="60000"/>
                  </a:schemeClr>
                </a:solidFill>
              </a:rPr>
              <a:t>Do onečišćenja naftom može doći za vrijeme istraživanja ležišta i pri njenoj eksploataciji (kvar na bušotinama, sabirnom sustavu, može doći do eksplozije), prilikom transporta, tijekom prerade ili pri potrošnji. Izljev nafte u more ugrožava brojni biljni i životinjski svijet. </a:t>
            </a:r>
            <a:br>
              <a:rPr lang="hr-HR" dirty="0">
                <a:solidFill>
                  <a:schemeClr val="bg2">
                    <a:lumMod val="40000"/>
                    <a:lumOff val="60000"/>
                  </a:schemeClr>
                </a:solidFill>
              </a:rPr>
            </a:br>
            <a:endParaRPr lang="hr-HR" dirty="0">
              <a:solidFill>
                <a:schemeClr val="bg2">
                  <a:lumMod val="40000"/>
                  <a:lumOff val="6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636912"/>
            <a:ext cx="4783636" cy="3744000"/>
          </a:xfrm>
          <a:prstGeom prst="rect">
            <a:avLst/>
          </a:prstGeom>
        </p:spPr>
      </p:pic>
    </p:spTree>
    <p:extLst>
      <p:ext uri="{BB962C8B-B14F-4D97-AF65-F5344CB8AC3E}">
        <p14:creationId xmlns:p14="http://schemas.microsoft.com/office/powerpoint/2010/main" val="300401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5696" y="2420888"/>
            <a:ext cx="5396476" cy="3600000"/>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idx="2"/>
          </p:nvPr>
        </p:nvSpPr>
        <p:spPr>
          <a:xfrm>
            <a:off x="611560" y="764704"/>
            <a:ext cx="7704856" cy="1486384"/>
          </a:xfrm>
        </p:spPr>
        <p:txBody>
          <a:bodyPr>
            <a:noAutofit/>
          </a:bodyPr>
          <a:lstStyle/>
          <a:p>
            <a:pPr algn="ctr"/>
            <a:r>
              <a:rPr lang="hr-HR"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Najteža ekološka katastrofa u povijesti čovječanstva dogodila se </a:t>
            </a:r>
            <a:r>
              <a:rPr lang="hr-HR"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hr-HR"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24.03.1989. godine kad je tanker Exxon Valdez, udarom u podmorski greben Bligh, u more nedaleko od obala Aljaske, u tjesnacu princa Williama, na svom putu za Long Beach u Kaliforniji ispustio oko 42 milijuna litara sirove nafte, što je stvorilo dotad najrazorniju naftnu mrlju. Oštećeno je bilo 8 od 11 brodskih tankova.</a:t>
            </a:r>
          </a:p>
          <a:p>
            <a:endParaRPr lang="hr-HR" sz="1800" dirty="0"/>
          </a:p>
        </p:txBody>
      </p:sp>
    </p:spTree>
    <p:extLst>
      <p:ext uri="{BB962C8B-B14F-4D97-AF65-F5344CB8AC3E}">
        <p14:creationId xmlns:p14="http://schemas.microsoft.com/office/powerpoint/2010/main" val="194102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764704"/>
            <a:ext cx="7632848" cy="2246769"/>
          </a:xfrm>
          <a:prstGeom prst="rect">
            <a:avLst/>
          </a:prstGeom>
          <a:noFill/>
        </p:spPr>
        <p:txBody>
          <a:bodyPr wrap="square" rtlCol="0">
            <a:spAutoFit/>
          </a:bodyPr>
          <a:lstStyle/>
          <a:p>
            <a:pPr algn="ctr"/>
            <a:r>
              <a:rPr lang="hr-HR"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Izljev nafte u Meksičkom zaljevu 2010</a:t>
            </a:r>
            <a:r>
              <a:rPr lang="hr-HR" sz="2000" dirty="0" smtClean="0">
                <a:solidFill>
                  <a:schemeClr val="tx1">
                    <a:lumMod val="75000"/>
                  </a:schemeClr>
                </a:solidFill>
              </a:rPr>
              <a:t>., znan i kao izljev nafte BP-a, Deepwater Horizon katastrofa i Macondo puknuće, bio je masovni 3-mjesečni izljev nafte u Meksičkom zaljevu koji se dogodio 20. travnja 2010. godine te je nakon mjesec dana nezaustavljivog širenja naftne mrlje proglašena najvećom naftnom ekološkom katastrofom američke povijesti, čime je čak nadvisila katastrofalni izljev nafte iz Exxon Valdeza 1989. godine.</a:t>
            </a:r>
            <a:endParaRPr lang="hr-HR" sz="2000" dirty="0">
              <a:solidFill>
                <a:schemeClr val="tx1">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9561" y="3501008"/>
            <a:ext cx="3456000" cy="259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0666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056784" cy="1323439"/>
          </a:xfrm>
          <a:prstGeom prst="rect">
            <a:avLst/>
          </a:prstGeom>
          <a:noFill/>
        </p:spPr>
        <p:txBody>
          <a:bodyPr wrap="square" rtlCol="0">
            <a:spAutoFit/>
          </a:bodyPr>
          <a:lstStyle/>
          <a:p>
            <a:pPr algn="ctr"/>
            <a:r>
              <a:rPr lang="hr-H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Uzrok</a:t>
            </a:r>
            <a:r>
              <a:rPr lang="hr-HR" sz="2000" dirty="0" smtClean="0">
                <a:solidFill>
                  <a:schemeClr val="tx1">
                    <a:lumMod val="75000"/>
                  </a:schemeClr>
                </a:solidFill>
              </a:rPr>
              <a:t> je erupcija nafte sa morskog dna koja je nastala nakon puknuća i eksplozije naftne platforme Deepwater Horizon 20. travnja 2010. u Atlantskom oceanu u blizini savezne države Louisiana.</a:t>
            </a:r>
            <a:endParaRPr lang="hr-HR" sz="2000" dirty="0">
              <a:solidFill>
                <a:schemeClr val="tx1">
                  <a:lumMod val="75000"/>
                </a:schemeClr>
              </a:solidFill>
            </a:endParaRPr>
          </a:p>
        </p:txBody>
      </p:sp>
      <p:sp>
        <p:nvSpPr>
          <p:cNvPr id="3" name="TextBox 2"/>
          <p:cNvSpPr txBox="1"/>
          <p:nvPr/>
        </p:nvSpPr>
        <p:spPr>
          <a:xfrm>
            <a:off x="1259632" y="2924944"/>
            <a:ext cx="6336704" cy="2246769"/>
          </a:xfrm>
          <a:prstGeom prst="rect">
            <a:avLst/>
          </a:prstGeom>
          <a:noFill/>
        </p:spPr>
        <p:txBody>
          <a:bodyPr wrap="square" rtlCol="0">
            <a:spAutoFit/>
          </a:bodyPr>
          <a:lstStyle/>
          <a:p>
            <a:pPr algn="ctr"/>
            <a:r>
              <a:rPr lang="vi-VN" sz="2000" dirty="0" smtClean="0">
                <a:solidFill>
                  <a:schemeClr val="tx1">
                    <a:lumMod val="75000"/>
                  </a:schemeClr>
                </a:solidFill>
              </a:rPr>
              <a:t>Prema Nacionalnom oceanografskom institutu, u prvih 40 dana izljeva isteklo je otprilike 120 milijuna litara nafte u more. Sveukupno, površina zagađenog mora procijenjena je na oko 9.900 km2. Od 20. travnja do 16. srpnja, kada je zaustavljen izljev nafte, procjenjuje se da je u more sveukupno iscurilo između 500.000 i 1.000.000 tona nafte.</a:t>
            </a:r>
            <a:endParaRPr lang="hr-HR" sz="2000" dirty="0">
              <a:solidFill>
                <a:schemeClr val="tx1">
                  <a:lumMod val="75000"/>
                </a:schemeClr>
              </a:solidFill>
            </a:endParaRPr>
          </a:p>
        </p:txBody>
      </p:sp>
    </p:spTree>
    <p:extLst>
      <p:ext uri="{BB962C8B-B14F-4D97-AF65-F5344CB8AC3E}">
        <p14:creationId xmlns:p14="http://schemas.microsoft.com/office/powerpoint/2010/main" val="139136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230</TotalTime>
  <Words>1295</Words>
  <Application>Microsoft Office PowerPoint</Application>
  <PresentationFormat>Prikaz na zaslonu (4:3)</PresentationFormat>
  <Paragraphs>37</Paragraphs>
  <Slides>24</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24</vt:i4>
      </vt:variant>
    </vt:vector>
  </HeadingPairs>
  <TitlesOfParts>
    <vt:vector size="30" baseType="lpstr">
      <vt:lpstr>Arial</vt:lpstr>
      <vt:lpstr>Calibri</vt:lpstr>
      <vt:lpstr>Franklin Gothic Book</vt:lpstr>
      <vt:lpstr>Times New Roman</vt:lpstr>
      <vt:lpstr>Wingdings 2</vt:lpstr>
      <vt:lpstr>Technic</vt:lpstr>
      <vt:lpstr>Velika onečišćenja mora i kopnenih voda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Velika onečišćenja mora i kopnenih voda</dc:title>
  <dc:creator>Windows korisnik</dc:creator>
  <cp:lastModifiedBy>VERICA GEMIĆ</cp:lastModifiedBy>
  <cp:revision>21</cp:revision>
  <dcterms:created xsi:type="dcterms:W3CDTF">2020-05-30T08:54:31Z</dcterms:created>
  <dcterms:modified xsi:type="dcterms:W3CDTF">2020-06-04T22:03:58Z</dcterms:modified>
</cp:coreProperties>
</file>