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74" r:id="rId12"/>
    <p:sldId id="275" r:id="rId13"/>
    <p:sldId id="276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32B49F-20DE-B000-C984-5CCFCFBFF052}" v="21" dt="2021-03-14T13:41:28.437"/>
    <p1510:client id="{5BBA73D3-E409-3D4E-0805-A7CC97DE584F}" v="747" dt="2021-03-10T23:05:13.881"/>
    <p1510:client id="{6C4A9EEF-1A8E-B868-22F5-07155E3C8C83}" v="4" dt="2021-03-16T19:05:32.811"/>
    <p1510:client id="{E625D106-E049-4FE2-8347-436087040FA4}" v="71" dt="2021-03-10T20:02:33.507"/>
    <p1510:client id="{EC47FF28-1AB8-1D26-216B-7A9D80B77BA6}" v="37" dt="2021-03-16T18:57:09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STAZIJA MATOŠEVIĆ" userId="S::anastazija.matosevic@skole.hr::b0dbb9a6-6daa-44e5-85d0-4afaf4628f6d" providerId="AD" clId="Web-{6C4A9EEF-1A8E-B868-22F5-07155E3C8C83}"/>
    <pc:docChg chg="modSld">
      <pc:chgData name="ANASTAZIJA MATOŠEVIĆ" userId="S::anastazija.matosevic@skole.hr::b0dbb9a6-6daa-44e5-85d0-4afaf4628f6d" providerId="AD" clId="Web-{6C4A9EEF-1A8E-B868-22F5-07155E3C8C83}" dt="2021-03-16T19:05:32.811" v="3"/>
      <pc:docMkLst>
        <pc:docMk/>
      </pc:docMkLst>
      <pc:sldChg chg="modTransition">
        <pc:chgData name="ANASTAZIJA MATOŠEVIĆ" userId="S::anastazija.matosevic@skole.hr::b0dbb9a6-6daa-44e5-85d0-4afaf4628f6d" providerId="AD" clId="Web-{6C4A9EEF-1A8E-B868-22F5-07155E3C8C83}" dt="2021-03-16T19:05:26.139" v="0"/>
        <pc:sldMkLst>
          <pc:docMk/>
          <pc:sldMk cId="4001921573" sldId="273"/>
        </pc:sldMkLst>
      </pc:sldChg>
      <pc:sldChg chg="modTransition">
        <pc:chgData name="ANASTAZIJA MATOŠEVIĆ" userId="S::anastazija.matosevic@skole.hr::b0dbb9a6-6daa-44e5-85d0-4afaf4628f6d" providerId="AD" clId="Web-{6C4A9EEF-1A8E-B868-22F5-07155E3C8C83}" dt="2021-03-16T19:05:28.279" v="1"/>
        <pc:sldMkLst>
          <pc:docMk/>
          <pc:sldMk cId="2838341006" sldId="274"/>
        </pc:sldMkLst>
      </pc:sldChg>
      <pc:sldChg chg="modTransition">
        <pc:chgData name="ANASTAZIJA MATOŠEVIĆ" userId="S::anastazija.matosevic@skole.hr::b0dbb9a6-6daa-44e5-85d0-4afaf4628f6d" providerId="AD" clId="Web-{6C4A9EEF-1A8E-B868-22F5-07155E3C8C83}" dt="2021-03-16T19:05:30.826" v="2"/>
        <pc:sldMkLst>
          <pc:docMk/>
          <pc:sldMk cId="4071789895" sldId="275"/>
        </pc:sldMkLst>
      </pc:sldChg>
      <pc:sldChg chg="modTransition">
        <pc:chgData name="ANASTAZIJA MATOŠEVIĆ" userId="S::anastazija.matosevic@skole.hr::b0dbb9a6-6daa-44e5-85d0-4afaf4628f6d" providerId="AD" clId="Web-{6C4A9EEF-1A8E-B868-22F5-07155E3C8C83}" dt="2021-03-16T19:05:32.811" v="3"/>
        <pc:sldMkLst>
          <pc:docMk/>
          <pc:sldMk cId="2623847930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815" y="798703"/>
            <a:ext cx="5221185" cy="3072015"/>
          </a:xfrm>
        </p:spPr>
        <p:txBody>
          <a:bodyPr anchor="b">
            <a:normAutofit/>
          </a:bodyPr>
          <a:lstStyle/>
          <a:p>
            <a:r>
              <a:rPr lang="en-US" sz="5100" b="1">
                <a:ea typeface="+mj-lt"/>
                <a:cs typeface="+mj-lt"/>
              </a:rPr>
              <a:t>PROJEKT GOO  –  VJERE – MOSTOVI ILI RAZDORI</a:t>
            </a:r>
            <a:r>
              <a:rPr lang="en-US" sz="5100">
                <a:ea typeface="+mj-lt"/>
                <a:cs typeface="+mj-lt"/>
              </a:rPr>
              <a:t> </a:t>
            </a:r>
            <a:endParaRPr lang="en-US" sz="51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0148" y="4897320"/>
            <a:ext cx="5221185" cy="11675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ea typeface="+mn-lt"/>
                <a:cs typeface="+mn-lt"/>
              </a:rPr>
              <a:t>OSNOVNA ŠKOLA GRIGORA VITEZA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KRUGE 46, ZAGREB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12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Shape&#10;&#10;Description automatically generated">
            <a:extLst>
              <a:ext uri="{FF2B5EF4-FFF2-40B4-BE49-F238E27FC236}">
                <a16:creationId xmlns:a16="http://schemas.microsoft.com/office/drawing/2014/main" id="{5CDFC96D-74F7-4C27-B196-93001CFB0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318" y="1278396"/>
            <a:ext cx="4939504" cy="3716976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10" name="Freeform: Shape 14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8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20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5A4B9984-FD29-4263-AC66-23BEBAAD7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80" y="1513005"/>
            <a:ext cx="6410084" cy="3846050"/>
          </a:xfrm>
          <a:prstGeom prst="rect">
            <a:avLst/>
          </a:prstGeom>
        </p:spPr>
      </p:pic>
      <p:sp>
        <p:nvSpPr>
          <p:cNvPr id="21" name="Rectangle 12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598AF93B-5957-485A-9776-C4EFFD6D3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873" y="724810"/>
            <a:ext cx="3854945" cy="2312967"/>
          </a:xfrm>
          <a:prstGeom prst="rect">
            <a:avLst/>
          </a:prstGeom>
        </p:spPr>
      </p:pic>
      <p:sp>
        <p:nvSpPr>
          <p:cNvPr id="22" name="Rectangle 14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868D15CB-7818-4467-9B85-2CB4EDD43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873" y="3827526"/>
            <a:ext cx="3854945" cy="231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2157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F23BDA07-4389-4E30-B5E7-82452E7A2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67348"/>
            <a:ext cx="3292524" cy="1975514"/>
          </a:xfrm>
          <a:prstGeom prst="rect">
            <a:avLst/>
          </a:prstGeom>
        </p:spPr>
      </p:pic>
      <p:cxnSp>
        <p:nvCxnSpPr>
          <p:cNvPr id="32" name="Straight Connector 8">
            <a:extLst>
              <a:ext uri="{FF2B5EF4-FFF2-40B4-BE49-F238E27FC236}">
                <a16:creationId xmlns:a16="http://schemas.microsoft.com/office/drawing/2014/main" id="{D4BDCD00-BA97-40D8-93CD-0A9CA931B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2080" y="3429000"/>
            <a:ext cx="263652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0C7357EA-5294-4562-9B95-A29C5D6A4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115" y="3716114"/>
            <a:ext cx="3279025" cy="1967415"/>
          </a:xfrm>
          <a:prstGeom prst="rect">
            <a:avLst/>
          </a:prstGeom>
        </p:spPr>
      </p:pic>
      <p:cxnSp>
        <p:nvCxnSpPr>
          <p:cNvPr id="33" name="Straight Connector 10">
            <a:extLst>
              <a:ext uri="{FF2B5EF4-FFF2-40B4-BE49-F238E27FC236}">
                <a16:creationId xmlns:a16="http://schemas.microsoft.com/office/drawing/2014/main" id="{2D631E40-F51C-4828-B23B-DF9035132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6C1AFC61-82A6-4ABD-83C0-784843CAD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676" y="1570553"/>
            <a:ext cx="6184580" cy="371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4100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7719626E-9FC0-4CA1-B779-F5C4410B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09" y="321734"/>
            <a:ext cx="4841949" cy="2905170"/>
          </a:xfrm>
          <a:prstGeom prst="rect">
            <a:avLst/>
          </a:prstGeom>
        </p:spPr>
      </p:pic>
      <p:pic>
        <p:nvPicPr>
          <p:cNvPr id="4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FB684A68-24DA-4557-B407-63BC78AC8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17" y="3631096"/>
            <a:ext cx="4600932" cy="27605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09048EB3-9AF2-462A-AA91-8091E330F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4" y="1728666"/>
            <a:ext cx="5426764" cy="325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8989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89634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BD21B60C-43F6-4DDF-B593-3EBA1AA84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1" y="1978581"/>
            <a:ext cx="4822027" cy="2893216"/>
          </a:xfrm>
          <a:prstGeom prst="rect">
            <a:avLst/>
          </a:prstGeom>
        </p:spPr>
      </p:pic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5D1CEE39-A6DC-4DE0-9789-206F1A988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26744" y="889634"/>
            <a:ext cx="0" cy="507492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B52727A3-20A7-42EE-9EEB-ECD13ED2B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478" y="1979522"/>
            <a:ext cx="4818888" cy="289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4793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0D35F2-E0D4-45FB-AA24-38B8DDB2D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18" y="1886811"/>
            <a:ext cx="8694925" cy="447678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Razmišljajući o oblikovanju rješenja, predlagali smo različita rješenja i  odabrali smo plakat i akcije upoznavanja i tolerancije kao konačno rješenje. </a:t>
            </a:r>
            <a:endParaRPr lang="en-US" sz="2400">
              <a:solidFill>
                <a:schemeClr val="bg1"/>
              </a:solidFill>
              <a:cs typeface="Calibri" panose="020F0502020204030204"/>
            </a:endParaRPr>
          </a:p>
          <a:p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  Slika plakata </a:t>
            </a:r>
            <a:endParaRPr lang="en-US" sz="2400">
              <a:solidFill>
                <a:schemeClr val="bg1"/>
              </a:solidFill>
              <a:cs typeface="Calibri"/>
            </a:endParaRPr>
          </a:p>
          <a:p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Uz veliki plakat koji će stajati u predvorju škole i poticati na vjersku toleranciju sve osobe koje ulaze u našu školu, akcije upoznavanja i tolerancije biti će slijedeće: </a:t>
            </a:r>
            <a:r>
              <a:rPr lang="en-US" sz="2400" b="1">
                <a:solidFill>
                  <a:schemeClr val="bg1"/>
                </a:solidFill>
                <a:ea typeface="+mn-lt"/>
                <a:cs typeface="+mn-lt"/>
              </a:rPr>
              <a:t>UPOZNAVANJE S VJERSKIM OBIČAJIMA I VAŽNIM BLAGDANIMA DRUGIH VJERA,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    </a:t>
            </a:r>
            <a:r>
              <a:rPr lang="en-US" sz="2400" b="1">
                <a:solidFill>
                  <a:schemeClr val="bg1"/>
                </a:solidFill>
                <a:ea typeface="+mn-lt"/>
                <a:cs typeface="+mn-lt"/>
              </a:rPr>
              <a:t>OZNAČAVANJE VJERSKIH BLAGDANA DRUGIH VJERA NA KALAENDARIMA U POJEDINIM RAZREDNIM ODJELIMA,</a:t>
            </a:r>
            <a:r>
              <a:rPr lang="en-US" sz="2400" b="1" i="1">
                <a:solidFill>
                  <a:schemeClr val="bg1"/>
                </a:solidFill>
                <a:ea typeface="+mn-lt"/>
                <a:cs typeface="+mn-lt"/>
              </a:rPr>
              <a:t>    </a:t>
            </a:r>
            <a:r>
              <a:rPr lang="en-US" sz="2400" b="1">
                <a:solidFill>
                  <a:schemeClr val="bg1"/>
                </a:solidFill>
                <a:ea typeface="+mn-lt"/>
                <a:cs typeface="+mn-lt"/>
              </a:rPr>
              <a:t>ZAJEDNIČKO OBILJEŽAVANJE VJERSKIH BLAGDANA U RAZREDNIM ODJELIMA U KOJIMA POSTOJE UČENICI DRUGIH VJEROISPOVJESTI, UZ UKLJUČIVANJE I DRUGIH UČENIKA ŠKOLE.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en-US" sz="24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613687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05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775E9-32CC-4DB2-BC17-729098F2A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1B15C8E8-4AE0-43FD-A38A-ED53908DD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05" b="16237"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D992A70-A0B4-4461-9A54-ED1462844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570" b="22172"/>
          <a:stretch/>
        </p:blipFill>
        <p:spPr>
          <a:xfrm>
            <a:off x="3942260" y="2454901"/>
            <a:ext cx="3442803" cy="40802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CA647-6E1A-43C1-A5CF-23294F767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Prvu smo takvu akciju provesti u svibnju, na Ramazanski Bajram. Na žalost mogli smo to učiniti samo na daljinu, jer u to vrijeme je tako izgledala i nastava. Naučili smo kako se čestita Bajram i čestitali ga našim prijateljima preko Teamsa. Nadamo se da ćemo ove godine to moći učiniti uživo. </a:t>
            </a: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2111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52998379-6754-4E58-A0E8-3815A2833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904" r="-2" b="17243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3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1AC6344-C399-4D60-8350-32F1DA81D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018" r="2" b="26131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7259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1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F2866C-213C-4875-B9E3-D8FFCD7256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118" r="-1" b="6198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7" name="Rectangle 12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BBBFB9-B72C-420F-AA8B-6E285C175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anchor="ctr">
            <a:normAutofit/>
          </a:bodyPr>
          <a:lstStyle/>
          <a:p>
            <a:r>
              <a:rPr lang="en-US" sz="2200" b="1">
                <a:solidFill>
                  <a:schemeClr val="bg1"/>
                </a:solidFill>
                <a:ea typeface="+mj-lt"/>
                <a:cs typeface="+mj-lt"/>
              </a:rPr>
              <a:t>Predstavili smo projekt na roditeljskim sastancima i u razredima</a:t>
            </a:r>
            <a:endParaRPr lang="en-US" sz="220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1976E3-288D-4B0A-BC9C-24E6D3594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chemeClr val="bg1"/>
                </a:solidFill>
                <a:cs typeface="Calibri"/>
              </a:rPr>
              <a:t>Roditeljski sastanak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5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70F8AA39-8606-4434-9012-6DC23ECA3A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76" r="-1" b="505"/>
          <a:stretch/>
        </p:blipFill>
        <p:spPr>
          <a:xfrm>
            <a:off x="-43113" y="10"/>
            <a:ext cx="1218893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FA6A5F-C2C3-44EA-AEF0-04EA10535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>
                <a:cs typeface="Calibri"/>
              </a:rPr>
              <a:t>U razredu</a:t>
            </a:r>
          </a:p>
        </p:txBody>
      </p:sp>
    </p:spTree>
    <p:extLst>
      <p:ext uri="{BB962C8B-B14F-4D97-AF65-F5344CB8AC3E}">
        <p14:creationId xmlns:p14="http://schemas.microsoft.com/office/powerpoint/2010/main" val="1077866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8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8CE9C-784E-4585-891E-50747B083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5529884"/>
            <a:ext cx="5806440" cy="1096331"/>
          </a:xfrm>
        </p:spPr>
        <p:txBody>
          <a:bodyPr>
            <a:normAutofit/>
          </a:bodyPr>
          <a:lstStyle/>
          <a:p>
            <a:endParaRPr lang="en-US" sz="4000">
              <a:solidFill>
                <a:srgbClr val="303030"/>
              </a:solidFill>
            </a:endParaRPr>
          </a:p>
        </p:txBody>
      </p:sp>
      <p:pic>
        <p:nvPicPr>
          <p:cNvPr id="4" name="Picture 4" descr="Graphical user interface, text, letter&#10;&#10;Description automatically generated">
            <a:extLst>
              <a:ext uri="{FF2B5EF4-FFF2-40B4-BE49-F238E27FC236}">
                <a16:creationId xmlns:a16="http://schemas.microsoft.com/office/drawing/2014/main" id="{40BC3630-09ED-4B07-B422-0A91FE59B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78" y="614285"/>
            <a:ext cx="6984469" cy="41301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E8796-CC68-4A60-BFB5-BF314EE30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965199"/>
            <a:ext cx="4008101" cy="40204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b="1">
                <a:ea typeface="+mn-lt"/>
                <a:cs typeface="+mn-lt"/>
              </a:rPr>
              <a:t>Objavili smo obavijest o projektu na web stanici škole</a:t>
            </a:r>
            <a:r>
              <a:rPr lang="en-US" sz="2000">
                <a:ea typeface="+mn-lt"/>
                <a:cs typeface="+mn-lt"/>
              </a:rPr>
              <a:t> 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25293518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FA1D7A-412C-4EC6-9F27-B56A6FE05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841" y="342880"/>
            <a:ext cx="4891712" cy="1108994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000000"/>
                </a:solidFill>
                <a:ea typeface="+mj-lt"/>
                <a:cs typeface="+mj-lt"/>
              </a:rPr>
              <a:t>Tema našeg projekta je VJERE-MOSTOVI ILI RAZDORI?</a:t>
            </a:r>
            <a:endParaRPr lang="en-US" sz="3100">
              <a:solidFill>
                <a:srgbClr val="000000"/>
              </a:solidFill>
            </a:endParaRP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280750E1-3FA8-4A4F-8F50-000401F28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49" y="2052181"/>
            <a:ext cx="3661831" cy="27738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4E5A4-1CF4-4EC9-8E29-C36DC8FCF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2916" y="1444023"/>
            <a:ext cx="6918519" cy="506264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Istraživanje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smo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započeli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još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prošle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školske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godine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ali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se ono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ometano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koronom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produljilo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do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ove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školske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godine.</a:t>
            </a:r>
            <a:endParaRPr lang="en-US" sz="2000">
              <a:solidFill>
                <a:srgbClr val="000000"/>
              </a:solidFill>
              <a:cs typeface="Calibri" panose="020F0502020204030204"/>
            </a:endParaRPr>
          </a:p>
          <a:p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Problem se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nametnuo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kao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posljedica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dvaju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događaja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o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kojima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smo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raspravljali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na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satovima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razrednika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. Jedan se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događaj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dogodio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u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Splitu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.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Splićani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su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pozvali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policiju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jer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su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se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turisti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islamske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vjeroispovijesti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čekajući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trajekt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molili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na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način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na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koji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oni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to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čine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dakle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klanjajući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se . </a:t>
            </a:r>
            <a:endParaRPr lang="en-US" sz="2000">
              <a:solidFill>
                <a:srgbClr val="000000"/>
              </a:solidFill>
              <a:cs typeface="Calibri"/>
            </a:endParaRPr>
          </a:p>
          <a:p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Drugi se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događaj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dogodio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u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našoj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školi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.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Nakon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jednog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ISIL-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ovog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terorističkog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napada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 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grupa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učenika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je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svojeg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prijatelja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islamske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vjeroispovijesti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pitala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: „Jesi li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vidio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što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su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jučer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napravili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oni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tvoji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?“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Učenik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je bio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jako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tužan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i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požalio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se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razrednici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.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Zapitali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smo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se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postoje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li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vjere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zaista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zato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da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razdvajaju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ljude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i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proizvode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sukobe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ili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zato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da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ljude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uče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dobroti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i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toleranciji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. </a:t>
            </a:r>
            <a:endParaRPr lang="en-US" sz="200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896469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2DD1C-E05B-45DA-8D60-23E89A9F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B5CB36-E494-4EF4-837C-3B8CAB678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16" r="6876" b="-1"/>
          <a:stretch/>
        </p:blipFill>
        <p:spPr>
          <a:xfrm>
            <a:off x="1" y="1691640"/>
            <a:ext cx="5931454" cy="5166360"/>
          </a:xfrm>
          <a:custGeom>
            <a:avLst/>
            <a:gdLst/>
            <a:ahLst/>
            <a:cxnLst/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ABCC31D-213C-44E9-9CC8-8FB2DFC22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2613984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2613984 w 8711202"/>
              <a:gd name="connsiteY7" fmla="*/ 952 h 5167312"/>
              <a:gd name="connsiteX8" fmla="*/ 0 w 8711202"/>
              <a:gd name="connsiteY8" fmla="*/ 0 h 5167312"/>
              <a:gd name="connsiteX9" fmla="*/ 2173113 w 8711202"/>
              <a:gd name="connsiteY9" fmla="*/ 0 h 5167312"/>
              <a:gd name="connsiteX10" fmla="*/ 2173113 w 8711202"/>
              <a:gd name="connsiteY10" fmla="*/ 952 h 5167312"/>
              <a:gd name="connsiteX11" fmla="*/ 0 w 8711202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11202" h="5167312">
                <a:moveTo>
                  <a:pt x="2613984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2613984" y="952"/>
                </a:lnTo>
                <a:close/>
                <a:moveTo>
                  <a:pt x="0" y="0"/>
                </a:moveTo>
                <a:lnTo>
                  <a:pt x="2173113" y="0"/>
                </a:lnTo>
                <a:lnTo>
                  <a:pt x="217311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2B1EE-B0DB-4E29-846C-FDA6CC216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9833" y="2158911"/>
            <a:ext cx="5751424" cy="40171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en-US" sz="2400" b="1">
                <a:solidFill>
                  <a:srgbClr val="FFFFFF"/>
                </a:solidFill>
                <a:ea typeface="+mn-lt"/>
                <a:cs typeface="+mn-lt"/>
              </a:rPr>
              <a:t>Nadamo se da je naš projekt potaknuo naše prijatelje na veću toleranciju i uvažavanje drugih i različitih.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 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2400" b="1">
                <a:solidFill>
                  <a:srgbClr val="FFFFFF"/>
                </a:solidFill>
                <a:ea typeface="+mn-lt"/>
                <a:cs typeface="+mn-lt"/>
              </a:rPr>
              <a:t>Nadamo se da smo pridonijeli razvijanju svijesti da vjere ne postoje da bi nas razdvajale i da nikada ne smiju biti razlog sukobu. Voljeli bi da naš projekt doprinese kod svih koji su u njemu sudjelovali da se nikada ne daju uvući u sukob na osnovi vjere.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 </a:t>
            </a:r>
            <a:endParaRPr lang="en-US" sz="24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778380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270B3E55-3963-4AFC-8B7B-284772C140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</a:blip>
          <a:srcRect t="24476" r="-1" b="504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422B0F-1FAA-41C3-A5D0-BF44C915F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8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Hvala na pažnji!</a:t>
            </a:r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95A75CB4-B2E7-403B-A2FB-2E9096A935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104" b="-1"/>
          <a:stretch/>
        </p:blipFill>
        <p:spPr>
          <a:xfrm>
            <a:off x="-2315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4F313F9-DD4A-4DFF-A748-BC53FA6A6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441" y="2120867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/>
          </a:p>
          <a:p>
            <a:r>
              <a:rPr lang="en-US" sz="2000" b="1">
                <a:ea typeface="+mn-lt"/>
                <a:cs typeface="+mn-lt"/>
              </a:rPr>
              <a:t>UČENICI:</a:t>
            </a:r>
            <a:r>
              <a:rPr lang="en-US" sz="2000">
                <a:ea typeface="+mn-lt"/>
                <a:cs typeface="+mn-lt"/>
              </a:rPr>
              <a:t> </a:t>
            </a:r>
            <a:endParaRPr lang="en-US" sz="2000">
              <a:solidFill>
                <a:srgbClr val="FFFFFF"/>
              </a:solidFill>
              <a:cs typeface="Calibri" panose="020F0502020204030204"/>
            </a:endParaRPr>
          </a:p>
          <a:p>
            <a:r>
              <a:rPr lang="en-US" sz="2000">
                <a:ea typeface="+mn-lt"/>
                <a:cs typeface="+mn-lt"/>
              </a:rPr>
              <a:t>Martin Čačković, </a:t>
            </a:r>
            <a:r>
              <a:rPr lang="en-US" sz="2000" b="1">
                <a:ea typeface="+mn-lt"/>
                <a:cs typeface="+mn-lt"/>
              </a:rPr>
              <a:t>Lena Čuraković</a:t>
            </a:r>
            <a:r>
              <a:rPr lang="en-US" sz="2000">
                <a:ea typeface="+mn-lt"/>
                <a:cs typeface="+mn-lt"/>
              </a:rPr>
              <a:t>, Lorena Gluhak, Marta Graovac, </a:t>
            </a:r>
            <a:r>
              <a:rPr lang="en-US" sz="2000" b="1">
                <a:ea typeface="+mn-lt"/>
                <a:cs typeface="+mn-lt"/>
              </a:rPr>
              <a:t>Ante Hrstić, Anja Kljajić, Petra Kostelić, </a:t>
            </a:r>
            <a:r>
              <a:rPr lang="en-US" sz="2000">
                <a:ea typeface="+mn-lt"/>
                <a:cs typeface="+mn-lt"/>
              </a:rPr>
              <a:t>Matko Magaš</a:t>
            </a:r>
            <a:r>
              <a:rPr lang="en-US" sz="2000" b="1">
                <a:ea typeface="+mn-lt"/>
                <a:cs typeface="+mn-lt"/>
              </a:rPr>
              <a:t>, </a:t>
            </a:r>
            <a:r>
              <a:rPr lang="en-US" sz="2000">
                <a:ea typeface="+mn-lt"/>
                <a:cs typeface="+mn-lt"/>
              </a:rPr>
              <a:t>Anastazija Matošević</a:t>
            </a:r>
            <a:r>
              <a:rPr lang="en-US" sz="2000" b="1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i Filip Panijan </a:t>
            </a:r>
            <a:endParaRPr lang="en-US"/>
          </a:p>
          <a:p>
            <a:pPr marL="0" indent="0">
              <a:buNone/>
            </a:pPr>
            <a:endParaRPr lang="en-US" sz="2000">
              <a:cs typeface="Calibri"/>
            </a:endParaRPr>
          </a:p>
          <a:p>
            <a:r>
              <a:rPr lang="en-US" sz="2000" b="1">
                <a:ea typeface="+mn-lt"/>
                <a:cs typeface="+mn-lt"/>
              </a:rPr>
              <a:t>MENTOR:  </a:t>
            </a:r>
            <a:r>
              <a:rPr lang="en-US" sz="2000">
                <a:ea typeface="+mn-lt"/>
                <a:cs typeface="+mn-lt"/>
              </a:rPr>
              <a:t>Verica Gemić, prof.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35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2"/>
            <a:ext cx="6711020" cy="278186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0743B1-9ABB-4C7B-8309-9A2317303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92" y="776377"/>
            <a:ext cx="6468158" cy="2144162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  <a:latin typeface="Calibri"/>
                <a:cs typeface="Calibri"/>
              </a:rPr>
              <a:t>Krenuli smo istraživati na različite načine:</a:t>
            </a:r>
            <a:endParaRPr lang="en-US" sz="36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2A8B9026-04DF-499B-A388-67FCB7435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505" y="3395972"/>
            <a:ext cx="1332806" cy="1417320"/>
          </a:xfrm>
          <a:prstGeom prst="rect">
            <a:avLst/>
          </a:prstGeom>
          <a:solidFill>
            <a:srgbClr val="AC8756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4" y="4965191"/>
            <a:ext cx="1338257" cy="1437773"/>
          </a:xfrm>
          <a:prstGeom prst="rect">
            <a:avLst/>
          </a:prstGeom>
          <a:solidFill>
            <a:srgbClr val="5E514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75100" y="3395974"/>
            <a:ext cx="5193903" cy="3006991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CB3ED-238F-4527-858B-D7173CC34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3648548"/>
            <a:ext cx="4525347" cy="24818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err="1">
                <a:ea typeface="+mn-lt"/>
                <a:cs typeface="+mn-lt"/>
              </a:rPr>
              <a:t>istražili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smo</a:t>
            </a:r>
            <a:r>
              <a:rPr lang="en-US" sz="2400">
                <a:ea typeface="+mn-lt"/>
                <a:cs typeface="+mn-lt"/>
              </a:rPr>
              <a:t> koji </a:t>
            </a:r>
            <a:r>
              <a:rPr lang="en-US" sz="2400" err="1">
                <a:ea typeface="+mn-lt"/>
                <a:cs typeface="+mn-lt"/>
              </a:rPr>
              <a:t>su</a:t>
            </a:r>
            <a:r>
              <a:rPr lang="en-US" sz="2400">
                <a:ea typeface="+mn-lt"/>
                <a:cs typeface="+mn-lt"/>
              </a:rPr>
              <a:t> se </a:t>
            </a:r>
            <a:r>
              <a:rPr lang="en-US" sz="2400" err="1">
                <a:ea typeface="+mn-lt"/>
                <a:cs typeface="+mn-lt"/>
              </a:rPr>
              <a:t>ratovi</a:t>
            </a:r>
            <a:r>
              <a:rPr lang="en-US" sz="2400">
                <a:ea typeface="+mn-lt"/>
                <a:cs typeface="+mn-lt"/>
              </a:rPr>
              <a:t> u </a:t>
            </a:r>
            <a:r>
              <a:rPr lang="en-US" sz="2400" err="1">
                <a:ea typeface="+mn-lt"/>
                <a:cs typeface="+mn-lt"/>
              </a:rPr>
              <a:t>povijesti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vodili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zbog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vjere</a:t>
            </a:r>
            <a:endParaRPr lang="en-US" sz="2400">
              <a:cs typeface="Calibri"/>
            </a:endParaRPr>
          </a:p>
          <a:p>
            <a:pPr marL="0" indent="0">
              <a:buNone/>
            </a:pPr>
            <a:endParaRPr lang="en-US" sz="180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344B53D-AC31-4D05-93DF-9BCBF123FB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85" b="1"/>
          <a:stretch/>
        </p:blipFill>
        <p:spPr>
          <a:xfrm>
            <a:off x="7339089" y="450221"/>
            <a:ext cx="4371502" cy="59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2230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66545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D0605-2969-428A-8897-699645B8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680808"/>
            <a:ext cx="6594189" cy="1711474"/>
          </a:xfrm>
        </p:spPr>
        <p:txBody>
          <a:bodyPr>
            <a:normAutofit/>
          </a:bodyPr>
          <a:lstStyle/>
          <a:p>
            <a:r>
              <a:rPr lang="en-US" sz="3200" err="1">
                <a:solidFill>
                  <a:srgbClr val="FFFFFF"/>
                </a:solidFill>
                <a:ea typeface="+mj-lt"/>
                <a:cs typeface="+mj-lt"/>
              </a:rPr>
              <a:t>Intervjuirali</a:t>
            </a:r>
            <a:r>
              <a:rPr lang="en-US" sz="3200">
                <a:solidFill>
                  <a:srgbClr val="FFFFFF"/>
                </a:solidFill>
                <a:ea typeface="+mj-lt"/>
                <a:cs typeface="+mj-lt"/>
              </a:rPr>
              <a:t> </a:t>
            </a:r>
            <a:r>
              <a:rPr lang="en-US" sz="3200" err="1">
                <a:solidFill>
                  <a:srgbClr val="FFFFFF"/>
                </a:solidFill>
                <a:ea typeface="+mj-lt"/>
                <a:cs typeface="+mj-lt"/>
              </a:rPr>
              <a:t>smo</a:t>
            </a:r>
            <a:r>
              <a:rPr lang="en-US" sz="3200">
                <a:solidFill>
                  <a:srgbClr val="FFFFFF"/>
                </a:solidFill>
                <a:ea typeface="+mj-lt"/>
                <a:cs typeface="+mj-lt"/>
              </a:rPr>
              <a:t> </a:t>
            </a:r>
            <a:r>
              <a:rPr lang="en-US" sz="3200" err="1">
                <a:solidFill>
                  <a:srgbClr val="FFFFFF"/>
                </a:solidFill>
                <a:ea typeface="+mj-lt"/>
                <a:cs typeface="+mj-lt"/>
              </a:rPr>
              <a:t>predstavnike</a:t>
            </a:r>
            <a:r>
              <a:rPr lang="en-US" sz="3200">
                <a:solidFill>
                  <a:srgbClr val="FFFFFF"/>
                </a:solidFill>
                <a:ea typeface="+mj-lt"/>
                <a:cs typeface="+mj-lt"/>
              </a:rPr>
              <a:t> </a:t>
            </a:r>
            <a:r>
              <a:rPr lang="en-US" sz="3200" err="1">
                <a:solidFill>
                  <a:srgbClr val="FFFFFF"/>
                </a:solidFill>
                <a:ea typeface="+mj-lt"/>
                <a:cs typeface="+mj-lt"/>
              </a:rPr>
              <a:t>različitih</a:t>
            </a:r>
            <a:r>
              <a:rPr lang="en-US" sz="3200">
                <a:solidFill>
                  <a:srgbClr val="FFFFFF"/>
                </a:solidFill>
                <a:ea typeface="+mj-lt"/>
                <a:cs typeface="+mj-lt"/>
              </a:rPr>
              <a:t> </a:t>
            </a:r>
            <a:r>
              <a:rPr lang="en-US" sz="3200" err="1">
                <a:solidFill>
                  <a:srgbClr val="FFFFFF"/>
                </a:solidFill>
                <a:ea typeface="+mj-lt"/>
                <a:cs typeface="+mj-lt"/>
              </a:rPr>
              <a:t>vjera</a:t>
            </a:r>
            <a:r>
              <a:rPr lang="en-US" sz="3200">
                <a:solidFill>
                  <a:srgbClr val="FFFFFF"/>
                </a:solidFill>
                <a:ea typeface="+mj-lt"/>
                <a:cs typeface="+mj-lt"/>
              </a:rPr>
              <a:t> </a:t>
            </a:r>
            <a:r>
              <a:rPr lang="en-US" sz="3200" err="1">
                <a:solidFill>
                  <a:srgbClr val="FFFFFF"/>
                </a:solidFill>
                <a:ea typeface="+mj-lt"/>
                <a:cs typeface="+mj-lt"/>
              </a:rPr>
              <a:t>i</a:t>
            </a:r>
            <a:r>
              <a:rPr lang="en-US" sz="3200">
                <a:solidFill>
                  <a:srgbClr val="FFFFFF"/>
                </a:solidFill>
                <a:ea typeface="+mj-lt"/>
                <a:cs typeface="+mj-lt"/>
              </a:rPr>
              <a:t> </a:t>
            </a:r>
            <a:r>
              <a:rPr lang="en-US" sz="3200" err="1">
                <a:solidFill>
                  <a:srgbClr val="FFFFFF"/>
                </a:solidFill>
                <a:ea typeface="+mj-lt"/>
                <a:cs typeface="+mj-lt"/>
              </a:rPr>
              <a:t>saznali</a:t>
            </a:r>
            <a:r>
              <a:rPr lang="en-US" sz="3200">
                <a:solidFill>
                  <a:srgbClr val="FFFFFF"/>
                </a:solidFill>
                <a:ea typeface="+mj-lt"/>
                <a:cs typeface="+mj-lt"/>
              </a:rPr>
              <a:t> da:</a:t>
            </a:r>
            <a:endParaRPr lang="en-US" sz="3200">
              <a:ea typeface="+mj-lt"/>
              <a:cs typeface="+mj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4CF2921-986E-4F49-9F89-CEBA545BEC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74" r="1" b="1853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B6CC5-50DD-4EE9-B086-6C8E144F6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4263" y="313877"/>
            <a:ext cx="4114851" cy="6448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4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Kršćani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, Muslimani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i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Židovi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vjeruju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u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istoga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Boga, </a:t>
            </a:r>
            <a:endParaRPr lang="en-US" sz="1800">
              <a:solidFill>
                <a:srgbClr val="FFFFFF"/>
              </a:solidFill>
              <a:cs typeface="Calibri" panose="020F0502020204030204"/>
            </a:endParaRPr>
          </a:p>
          <a:p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svaka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od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ovih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vjera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ima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svoje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specifičnosti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ali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postoje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i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mnoge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sličnosti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među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njima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, </a:t>
            </a:r>
            <a:endParaRPr lang="en-US" sz="1800">
              <a:solidFill>
                <a:srgbClr val="FFFFFF"/>
              </a:solidFill>
              <a:cs typeface="Calibri" panose="020F0502020204030204"/>
            </a:endParaRPr>
          </a:p>
          <a:p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osim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kod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Židova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pripadnici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različitih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vjeroispovijesti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mogu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se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vjenčati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bez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prelaska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na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vjeru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partnera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 </a:t>
            </a:r>
            <a:endParaRPr lang="en-US" sz="1800">
              <a:solidFill>
                <a:srgbClr val="FFFFFF"/>
              </a:solidFill>
              <a:cs typeface="Calibri" panose="020F0502020204030204"/>
            </a:endParaRPr>
          </a:p>
          <a:p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svi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su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se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složili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da je u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osnovi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njihove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vjere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poruka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“Budi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dobar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čovjek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“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i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da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sve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vjere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promiču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ljubav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iskrenost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i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toleranciju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 </a:t>
            </a:r>
            <a:endParaRPr lang="en-US" sz="1800">
              <a:solidFill>
                <a:srgbClr val="FFFFFF"/>
              </a:solidFill>
              <a:cs typeface="Calibri" panose="020F0502020204030204"/>
            </a:endParaRPr>
          </a:p>
          <a:p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svi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su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se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složili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da se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danas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na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mnoge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sukobe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gleda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kao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na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sukobe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različitih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vjera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mada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oni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to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nisu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Razlog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su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politike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koje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nastoje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vjeru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iskoristiti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za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sukobe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. Neki od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njih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su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priznali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  da je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ponekad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krivnja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i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na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vjerskim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autoritetima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. (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razgovor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s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vjeroučiteljem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islamske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FFFFFF"/>
                </a:solidFill>
                <a:ea typeface="+mn-lt"/>
                <a:cs typeface="+mn-lt"/>
              </a:rPr>
              <a:t>vjere</a:t>
            </a:r>
            <a:r>
              <a:rPr lang="en-US" sz="1800">
                <a:solidFill>
                  <a:srgbClr val="FFFFFF"/>
                </a:solidFill>
                <a:ea typeface="+mn-lt"/>
                <a:cs typeface="+mn-lt"/>
              </a:rPr>
              <a:t>)</a:t>
            </a:r>
            <a:endParaRPr lang="en-US" sz="1800">
              <a:solidFill>
                <a:srgbClr val="FFFFFF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8161526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7C5B18D-B576-478F-9300-C000BBCCA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72" r="-1" b="17608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5" name="Freeform: Shape 7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6F0AC-59C2-419A-B220-B3CDCCAA0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err="1">
                <a:ea typeface="+mn-lt"/>
                <a:cs typeface="+mn-lt"/>
              </a:rPr>
              <a:t>posjetili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smo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Pravoslavnu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Evangeličku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crkvu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židovsku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sinagogu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islamskog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vjeroučitelja</a:t>
            </a:r>
            <a:r>
              <a:rPr lang="en-US">
                <a:ea typeface="+mn-lt"/>
                <a:cs typeface="+mn-lt"/>
              </a:rPr>
              <a:t> u </a:t>
            </a:r>
            <a:r>
              <a:rPr lang="en-US" err="1">
                <a:ea typeface="+mn-lt"/>
                <a:cs typeface="+mn-lt"/>
              </a:rPr>
              <a:t>našoj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školi</a:t>
            </a:r>
            <a:r>
              <a:rPr lang="en-US" sz="180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( kod pravoslavaca)</a:t>
            </a:r>
          </a:p>
        </p:txBody>
      </p:sp>
    </p:spTree>
    <p:extLst>
      <p:ext uri="{BB962C8B-B14F-4D97-AF65-F5344CB8AC3E}">
        <p14:creationId xmlns:p14="http://schemas.microsoft.com/office/powerpoint/2010/main" val="622559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617DEA-80DF-418B-A285-D7C7541CB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Kod evangelika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3E3F026-F407-47D9-9A0D-253A6CC93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886" r="1" b="2778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7657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6335B5B-D965-40D5-8D94-53637FA796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76" r="1" b="27526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B0625-6666-4AE7-B10F-8555BB1AA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Kod židova</a:t>
            </a:r>
            <a:endParaRPr lang="en-US" sz="36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F2ACD8-333C-41F1-BE4F-8785A202B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37386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EAB1B-F26F-4BDF-952D-CB5E78D2F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sz="3700">
                <a:cs typeface="Calibri Light"/>
              </a:rPr>
              <a:t>Proveli smo anketu u višim razredima naše škole:</a:t>
            </a:r>
            <a:endParaRPr lang="en-US" sz="37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E2F32-7C14-49EF-B3AB-78DE41AED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>
                <a:ea typeface="+mn-lt"/>
                <a:cs typeface="+mn-lt"/>
              </a:rPr>
              <a:t>-rezultati ankete koju smo proveli u višim razredima naše škole dokazuju da:</a:t>
            </a:r>
            <a:r>
              <a:rPr lang="en-US" sz="2200">
                <a:ea typeface="+mn-lt"/>
                <a:cs typeface="+mn-lt"/>
              </a:rPr>
              <a:t> </a:t>
            </a:r>
            <a:endParaRPr lang="en-US" sz="2200"/>
          </a:p>
          <a:p>
            <a:r>
              <a:rPr lang="en-US" sz="2200">
                <a:ea typeface="+mn-lt"/>
                <a:cs typeface="+mn-lt"/>
              </a:rPr>
              <a:t>- iako je u programu vjeronauka upoznavanje drugih religija i učenici odlaze u posjete drugim religijama, većina učenika ne zna dovoljno o njima </a:t>
            </a:r>
            <a:endParaRPr lang="en-US" sz="2200"/>
          </a:p>
          <a:p>
            <a:r>
              <a:rPr lang="en-US" sz="2200">
                <a:ea typeface="+mn-lt"/>
                <a:cs typeface="+mn-lt"/>
              </a:rPr>
              <a:t>(misle da Kršćani, Muslimani i Židovi ne vjeruju u istoga Boga</a:t>
            </a:r>
            <a:r>
              <a:rPr lang="en-US" sz="2200" b="1">
                <a:ea typeface="+mn-lt"/>
                <a:cs typeface="+mn-lt"/>
              </a:rPr>
              <a:t>, </a:t>
            </a:r>
            <a:r>
              <a:rPr lang="en-US" sz="2200">
                <a:ea typeface="+mn-lt"/>
                <a:cs typeface="+mn-lt"/>
              </a:rPr>
              <a:t>velika većina ne zna da su Protestanti Kršćani, gotovo četvrtina misli da postoje bolje i lošije vjere) </a:t>
            </a:r>
            <a:endParaRPr lang="en-US" sz="2200"/>
          </a:p>
          <a:p>
            <a:r>
              <a:rPr lang="en-US" sz="2200">
                <a:ea typeface="+mn-lt"/>
                <a:cs typeface="+mn-lt"/>
              </a:rPr>
              <a:t>        - ohrabrujuće je što većina misli da Islam nije vjera koja potiče na terorizam </a:t>
            </a:r>
            <a:endParaRPr lang="en-US" sz="2200"/>
          </a:p>
          <a:p>
            <a:r>
              <a:rPr lang="en-US" sz="2200">
                <a:ea typeface="+mn-lt"/>
                <a:cs typeface="+mn-lt"/>
              </a:rPr>
              <a:t> - iznenadilo nas je što više od tri četvrtine učenika smatra da vjera može biti uzrok sukoba, kao i to, da više od polovine ne može sebe u budućnosti zamisliti u braku s pripadnikom druge vjere. 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30863068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397E03DC-ED04-4FA8-A224-3119DDF65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81" r="4214" b="3"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6" name="Picture 6" descr="Chart, pie chart&#10;&#10;Description automatically generated">
            <a:extLst>
              <a:ext uri="{FF2B5EF4-FFF2-40B4-BE49-F238E27FC236}">
                <a16:creationId xmlns:a16="http://schemas.microsoft.com/office/drawing/2014/main" id="{A11EC7D5-723A-43F5-8EDA-5BB0A94036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8" r="4838" b="-1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5" name="Picture 5" descr="Chart, pie chart&#10;&#10;Description automatically generated">
            <a:extLst>
              <a:ext uri="{FF2B5EF4-FFF2-40B4-BE49-F238E27FC236}">
                <a16:creationId xmlns:a16="http://schemas.microsoft.com/office/drawing/2014/main" id="{75D6AD38-EE5D-4438-AB21-23132B0418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13" r="12938" b="-2"/>
          <a:stretch/>
        </p:blipFill>
        <p:spPr>
          <a:xfrm>
            <a:off x="4812633" y="643467"/>
            <a:ext cx="67359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40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244</Words>
  <Application>Microsoft Office PowerPoint</Application>
  <PresentationFormat>Widescreen</PresentationFormat>
  <Paragraphs>41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PROJEKT GOO  –  VJERE – MOSTOVI ILI RAZDORI </vt:lpstr>
      <vt:lpstr>Tema našeg projekta je VJERE-MOSTOVI ILI RAZDORI?</vt:lpstr>
      <vt:lpstr>Krenuli smo istraživati na različite načine:</vt:lpstr>
      <vt:lpstr>Intervjuirali smo predstavnike različitih vjera i saznali da:</vt:lpstr>
      <vt:lpstr>PowerPoint Presentation</vt:lpstr>
      <vt:lpstr>Kod evangelika</vt:lpstr>
      <vt:lpstr>Kod židova</vt:lpstr>
      <vt:lpstr>Proveli smo anketu u višim razredima naše škole: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Predstavili smo projekt na roditeljskim sastancima i u razredima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Matilda</dc:creator>
  <cp:lastModifiedBy>Matilda</cp:lastModifiedBy>
  <cp:revision>53</cp:revision>
  <dcterms:created xsi:type="dcterms:W3CDTF">2021-03-10T19:50:24Z</dcterms:created>
  <dcterms:modified xsi:type="dcterms:W3CDTF">2021-03-16T19:05:33Z</dcterms:modified>
</cp:coreProperties>
</file>