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33D4-BA44-4383-9902-318322ABEC54}" type="datetimeFigureOut">
              <a:rPr lang="hr-HR" smtClean="0"/>
              <a:pPr/>
              <a:t>21.10.2014.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1A5A-6A35-4889-B921-63BC10E592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FF0000"/>
                </a:solidFill>
                <a:latin typeface="Glagoljica uglata" pitchFamily="2" charset="0"/>
              </a:rPr>
              <a:t>TREĆAŠI - GLAGOLJAŠI</a:t>
            </a:r>
            <a:endParaRPr lang="hr-HR" sz="4800" dirty="0">
              <a:solidFill>
                <a:srgbClr val="FF0000"/>
              </a:solidFill>
              <a:latin typeface="Glagoljica uglata" pitchFamily="2" charset="0"/>
            </a:endParaRPr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hr-HR" sz="8000" dirty="0" err="1" smtClean="0">
                <a:solidFill>
                  <a:srgbClr val="FF0000"/>
                </a:solidFill>
              </a:rPr>
              <a:t>Trećaši</a:t>
            </a:r>
            <a:r>
              <a:rPr lang="hr-HR" sz="8000" dirty="0" smtClean="0">
                <a:solidFill>
                  <a:srgbClr val="FF0000"/>
                </a:solidFill>
              </a:rPr>
              <a:t> - glagoljaši</a:t>
            </a:r>
            <a:endParaRPr lang="hr-HR" sz="8000" dirty="0">
              <a:solidFill>
                <a:srgbClr val="FF0000"/>
              </a:solidFill>
            </a:endParaRPr>
          </a:p>
        </p:txBody>
      </p:sp>
      <p:pic>
        <p:nvPicPr>
          <p:cNvPr id="6" name="Slika 5" descr="glagoljaš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1700808"/>
            <a:ext cx="4102762" cy="235631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23528" y="256490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3.a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804248" y="256490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3.b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51520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OŠ </a:t>
            </a:r>
            <a:r>
              <a:rPr lang="hr-HR" dirty="0" err="1" smtClean="0">
                <a:solidFill>
                  <a:srgbClr val="FF0000"/>
                </a:solidFill>
              </a:rPr>
              <a:t>Grigora</a:t>
            </a:r>
            <a:r>
              <a:rPr lang="hr-HR" dirty="0" smtClean="0">
                <a:solidFill>
                  <a:srgbClr val="FF0000"/>
                </a:solidFill>
              </a:rPr>
              <a:t> Viteza, Zagreb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796136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Produženi boravak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"/>
          <p:cNvGrpSpPr>
            <a:grpSpLocks noChangeAspect="1"/>
          </p:cNvGrpSpPr>
          <p:nvPr/>
        </p:nvGrpSpPr>
        <p:grpSpPr bwMode="auto">
          <a:xfrm rot="16200000">
            <a:off x="936143" y="-639998"/>
            <a:ext cx="3672408" cy="5185669"/>
            <a:chOff x="254" y="548"/>
            <a:chExt cx="2570" cy="3629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4" y="548"/>
              <a:ext cx="2570" cy="3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4" y="548"/>
              <a:ext cx="2571" cy="3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3" name="Group 9"/>
          <p:cNvGrpSpPr>
            <a:grpSpLocks noChangeAspect="1"/>
          </p:cNvGrpSpPr>
          <p:nvPr/>
        </p:nvGrpSpPr>
        <p:grpSpPr bwMode="auto">
          <a:xfrm rot="16200000">
            <a:off x="4687420" y="793302"/>
            <a:ext cx="4804222" cy="3450883"/>
            <a:chOff x="1066" y="857"/>
            <a:chExt cx="3628" cy="2606"/>
          </a:xfrm>
        </p:grpSpPr>
        <p:sp>
          <p:nvSpPr>
            <p:cNvPr id="1032" name="AutoShape 8"/>
            <p:cNvSpPr>
              <a:spLocks noChangeAspect="1" noChangeArrowheads="1" noTextEdit="1"/>
            </p:cNvSpPr>
            <p:nvPr/>
          </p:nvSpPr>
          <p:spPr bwMode="auto">
            <a:xfrm>
              <a:off x="1066" y="857"/>
              <a:ext cx="3628" cy="2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66" y="857"/>
              <a:ext cx="3630" cy="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7" name="Group 13"/>
          <p:cNvGrpSpPr>
            <a:grpSpLocks noChangeAspect="1"/>
          </p:cNvGrpSpPr>
          <p:nvPr/>
        </p:nvGrpSpPr>
        <p:grpSpPr bwMode="auto">
          <a:xfrm>
            <a:off x="1619672" y="3933056"/>
            <a:ext cx="4031258" cy="2804547"/>
            <a:chOff x="1066" y="898"/>
            <a:chExt cx="3628" cy="2524"/>
          </a:xfrm>
        </p:grpSpPr>
        <p:sp>
          <p:nvSpPr>
            <p:cNvPr id="103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066" y="898"/>
              <a:ext cx="3628" cy="2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66" y="898"/>
              <a:ext cx="3629" cy="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pomenka\Documents\BORAVAK 3. RAZRED\OV - 2014.15. - pripreme\GLAGOLJICA\skenirana pisma\OŠ Vinka Žganca - Zagreb\OŠ GRIGOR VITEZ\OŠ GRIGOR VITEZ\img057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51520" y="548680"/>
            <a:ext cx="3997210" cy="5525555"/>
          </a:xfrm>
          <a:prstGeom prst="rect">
            <a:avLst/>
          </a:prstGeom>
          <a:noFill/>
        </p:spPr>
      </p:pic>
      <p:pic>
        <p:nvPicPr>
          <p:cNvPr id="4" name="Slika 3" descr="img0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3968" y="908720"/>
            <a:ext cx="4631251" cy="388843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427984" y="580526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Priredila: Spomenka Horvat,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</a:p>
          <a:p>
            <a:r>
              <a:rPr lang="hr-HR" dirty="0" smtClean="0"/>
              <a:t>učiteljica u produženom boravku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FF0000"/>
                </a:solidFill>
              </a:rPr>
              <a:t>Projekt : Glagoljajmo</a:t>
            </a:r>
            <a:endParaRPr lang="hr-HR" sz="5400" dirty="0">
              <a:solidFill>
                <a:srgbClr val="FF000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  </a:t>
            </a:r>
            <a:r>
              <a:rPr lang="hr-HR" sz="3600" dirty="0" smtClean="0">
                <a:solidFill>
                  <a:srgbClr val="FF0000"/>
                </a:solidFill>
              </a:rPr>
              <a:t>Cilj aktivnosti:</a:t>
            </a:r>
          </a:p>
          <a:p>
            <a:r>
              <a:rPr lang="hr-HR" dirty="0" smtClean="0"/>
              <a:t>tijekom školske godine 2014./2015. upoznati glagoljsku azbuku</a:t>
            </a:r>
          </a:p>
          <a:p>
            <a:endParaRPr lang="hr-HR" dirty="0" smtClean="0"/>
          </a:p>
          <a:p>
            <a:r>
              <a:rPr lang="hr-HR" dirty="0" smtClean="0"/>
              <a:t>Razmjenjivati pisma pisana glagoljicom s učenicima drugih škola</a:t>
            </a:r>
          </a:p>
          <a:p>
            <a:endParaRPr lang="hr-HR" dirty="0" smtClean="0"/>
          </a:p>
          <a:p>
            <a:r>
              <a:rPr lang="hr-HR" dirty="0" smtClean="0"/>
              <a:t>na kraju moći napisati, koristeći uglatu glagoljicu tekst odabrane slikovnice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Osnovna namjena aktivnosti</a:t>
            </a:r>
          </a:p>
          <a:p>
            <a:r>
              <a:rPr lang="hr-HR" dirty="0" smtClean="0"/>
              <a:t> očuvati nematerijalnu baštinu lokalne zajednice</a:t>
            </a:r>
          </a:p>
          <a:p>
            <a:r>
              <a:rPr lang="hr-HR" dirty="0" smtClean="0"/>
              <a:t>  upoznati prvo hrvatsko pismo, njegove osobitosti i razvoj</a:t>
            </a:r>
          </a:p>
          <a:p>
            <a:r>
              <a:rPr lang="hr-HR" dirty="0" smtClean="0"/>
              <a:t> razumjeti važnost glagoljice u hrvatskoj povijesti i kulturi</a:t>
            </a:r>
          </a:p>
          <a:p>
            <a:r>
              <a:rPr lang="hr-HR" dirty="0" smtClean="0"/>
              <a:t> naučiti se služiti glagoljskim pismom</a:t>
            </a:r>
          </a:p>
          <a:p>
            <a:r>
              <a:rPr lang="hr-HR" dirty="0" smtClean="0"/>
              <a:t>  upoznati  i očuvati glagoljične epigrafe, rukopise i tiskane knjige</a:t>
            </a:r>
          </a:p>
          <a:p>
            <a:r>
              <a:rPr lang="hr-HR" dirty="0" smtClean="0"/>
              <a:t> razvijati demokratsko građanstvo i ljudska prava </a:t>
            </a:r>
          </a:p>
          <a:p>
            <a:r>
              <a:rPr lang="hr-HR" dirty="0" smtClean="0"/>
              <a:t> razvijati ljubav prema hrvatskom narodu, povijesti i kulturi</a:t>
            </a:r>
          </a:p>
          <a:p>
            <a:r>
              <a:rPr lang="hr-HR" dirty="0" smtClean="0"/>
              <a:t>  njegovati hrvatski kulturni identitet i kulturnu baštinu u lokalnom, regionalnom, nacionalnom i europskom kontekstu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Aktivnosti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11560" y="1772816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uspostaviti kontakt sa školama zainteresiranima za suradnju</a:t>
            </a:r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učimo pisati uglatu glagoljicu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pisanje poruka rukom te razmjena skeniranih poruka elektronskom poštom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svaki tjedan u poruci zamijeniti dogovoreno slovo latinice glagoljskim slovom ( prema redoslijedu glagoljske azbuke – 36 tjedana / 32 slova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na kraju nastavne godine razmjenjivati poruke pisane glagoljicom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Škole prijatelji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11560" y="2996952"/>
            <a:ext cx="403244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OŠ </a:t>
            </a:r>
            <a:r>
              <a:rPr lang="hr-HR" sz="3200" dirty="0" err="1" smtClean="0">
                <a:solidFill>
                  <a:srgbClr val="00B050"/>
                </a:solidFill>
              </a:rPr>
              <a:t>Meterize</a:t>
            </a:r>
            <a:r>
              <a:rPr lang="hr-HR" sz="3200" dirty="0" smtClean="0">
                <a:solidFill>
                  <a:srgbClr val="00B050"/>
                </a:solidFill>
              </a:rPr>
              <a:t> iz Šibenika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899592" y="5229200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OŠ braće Radića iz Pakraca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123728" y="3933056"/>
            <a:ext cx="4968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OŠ Vinka </a:t>
            </a:r>
            <a:r>
              <a:rPr lang="hr-HR" sz="3200" dirty="0" err="1" smtClean="0">
                <a:solidFill>
                  <a:srgbClr val="00B050"/>
                </a:solidFill>
              </a:rPr>
              <a:t>Žganca</a:t>
            </a:r>
            <a:r>
              <a:rPr lang="hr-HR" sz="3200" dirty="0" smtClean="0">
                <a:solidFill>
                  <a:srgbClr val="00B050"/>
                </a:solidFill>
              </a:rPr>
              <a:t> iz Zagreba</a:t>
            </a:r>
            <a:endParaRPr lang="hr-HR" sz="3200" dirty="0">
              <a:solidFill>
                <a:srgbClr val="00B05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123728" y="2060848"/>
            <a:ext cx="662473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50"/>
                </a:solidFill>
              </a:rPr>
              <a:t>PŠ Siniše i Zrinka </a:t>
            </a:r>
            <a:r>
              <a:rPr lang="hr-HR" sz="3200" dirty="0" err="1" smtClean="0">
                <a:solidFill>
                  <a:srgbClr val="00B050"/>
                </a:solidFill>
              </a:rPr>
              <a:t>Rendulića</a:t>
            </a:r>
            <a:r>
              <a:rPr lang="hr-HR" sz="3200" dirty="0" smtClean="0">
                <a:solidFill>
                  <a:srgbClr val="00B050"/>
                </a:solidFill>
              </a:rPr>
              <a:t> iz Oštarija</a:t>
            </a:r>
            <a:endParaRPr lang="hr-HR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Do sada smo naučili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83568" y="141277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A  </a:t>
            </a:r>
            <a:r>
              <a:rPr lang="hr-HR" sz="9600" dirty="0" err="1" smtClean="0">
                <a:latin typeface="Glagoljica uglata" pitchFamily="2" charset="0"/>
              </a:rPr>
              <a:t>A</a:t>
            </a:r>
            <a:endParaRPr lang="hr-HR" sz="9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148064" y="141277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B  </a:t>
            </a:r>
            <a:r>
              <a:rPr lang="hr-HR" sz="9600" dirty="0" err="1" smtClean="0">
                <a:latin typeface="Glagoljica uglata" pitchFamily="2" charset="0"/>
              </a:rPr>
              <a:t>B</a:t>
            </a:r>
            <a:endParaRPr lang="hr-HR" sz="96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403648" y="292494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V  </a:t>
            </a:r>
            <a:r>
              <a:rPr lang="hr-HR" sz="9600" dirty="0" err="1" smtClean="0">
                <a:latin typeface="Glagoljica uglata" pitchFamily="2" charset="0"/>
              </a:rPr>
              <a:t>V</a:t>
            </a:r>
            <a:endParaRPr lang="hr-HR" sz="96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004048" y="371703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G  </a:t>
            </a:r>
            <a:r>
              <a:rPr lang="hr-HR" sz="9600" dirty="0" err="1" smtClean="0">
                <a:latin typeface="Glagoljica uglata" pitchFamily="2" charset="0"/>
              </a:rPr>
              <a:t>G</a:t>
            </a:r>
            <a:endParaRPr lang="hr-HR" sz="96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403648" y="450912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D  </a:t>
            </a:r>
            <a:r>
              <a:rPr lang="hr-HR" sz="9600" dirty="0" err="1" smtClean="0">
                <a:latin typeface="Glagoljica uglata" pitchFamily="2" charset="0"/>
              </a:rPr>
              <a:t>D</a:t>
            </a:r>
            <a:endParaRPr lang="hr-H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Pisma</a:t>
            </a:r>
            <a:endParaRPr lang="hr-HR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pomenka\Documents\BORAVAK 3. RAZRED\OV - 2014.15. - pripreme\GLAGOLJICA\skenirana pisma\OŠ Meterize - Šibenik\1.pismo\Alen 1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107504" y="764704"/>
            <a:ext cx="3100940" cy="3168352"/>
          </a:xfrm>
          <a:prstGeom prst="rect">
            <a:avLst/>
          </a:prstGeom>
          <a:noFill/>
        </p:spPr>
      </p:pic>
      <p:pic>
        <p:nvPicPr>
          <p:cNvPr id="1027" name="Picture 3" descr="C:\Users\Spomenka\Documents\BORAVAK 3. RAZRED\OV - 2014.15. - pripreme\GLAGOLJICA\skenirana pisma\OŠ Meterize - Šibenik\1.pismo\Morana 1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724128" y="692696"/>
            <a:ext cx="2952328" cy="3528392"/>
          </a:xfrm>
          <a:prstGeom prst="rect">
            <a:avLst/>
          </a:prstGeom>
          <a:noFill/>
        </p:spPr>
      </p:pic>
      <p:pic>
        <p:nvPicPr>
          <p:cNvPr id="1028" name="Picture 4" descr="C:\Users\Spomenka\Documents\BORAVAK 3. RAZRED\OV - 2014.15. - pripreme\GLAGOLJICA\skenirana pisma\OŠ Vinka Žganca - Zagreb\Melanie\Melanie 001.jpg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3059832" y="3429000"/>
            <a:ext cx="280831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pomenka\Documents\BORAVAK 3. RAZRED\OV - 2014.15. - pripreme\GLAGOLJICA\skenirana pisma\OŠ Meterize - Šibenik\2.pismo\Iskra2 za Ines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83568" y="692696"/>
            <a:ext cx="3816424" cy="2376264"/>
          </a:xfrm>
          <a:prstGeom prst="rect">
            <a:avLst/>
          </a:prstGeom>
          <a:noFill/>
        </p:spPr>
      </p:pic>
      <p:pic>
        <p:nvPicPr>
          <p:cNvPr id="2052" name="Picture 4" descr="C:\Users\Spomenka\Documents\BORAVAK 3. RAZRED\OV - 2014.15. - pripreme\GLAGOLJICA\skenirana pisma\OŠ Meterize - Šibenik\2.pismo\Lara2 za Mihaelu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4572000" y="836712"/>
            <a:ext cx="4107083" cy="2232248"/>
          </a:xfrm>
          <a:prstGeom prst="rect">
            <a:avLst/>
          </a:prstGeom>
          <a:noFill/>
        </p:spPr>
      </p:pic>
      <p:pic>
        <p:nvPicPr>
          <p:cNvPr id="2053" name="Picture 5" descr="C:\Users\Spomenka\Documents\BORAVAK 3. RAZRED\OV - 2014.15. - pripreme\GLAGOLJICA\skenirana pisma\OŠ Braće Radića - Pakrac\2.pismo\Iva 2.pismo 001.jpg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4644008" y="3501008"/>
            <a:ext cx="3502017" cy="2488042"/>
          </a:xfrm>
          <a:prstGeom prst="rect">
            <a:avLst/>
          </a:prstGeom>
          <a:noFill/>
        </p:spPr>
      </p:pic>
      <p:pic>
        <p:nvPicPr>
          <p:cNvPr id="2054" name="Picture 6" descr="C:\Users\Spomenka\Documents\BORAVAK 3. RAZRED\OV - 2014.15. - pripreme\GLAGOLJICA\skenirana pisma\OŠ Braće Radića - Pakrac\2.pismo\Marko J. 2.pismo 001.jp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251520" y="3789040"/>
            <a:ext cx="4320480" cy="1667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omenka\Documents\BORAVAK 3. RAZRED\OV - 2014.15. - pripreme\GLAGOLJICA\skenirana pisma\PŠ Siniše i Zrinka Rendulića - Oštarije\2.pismo\Dino 2.pismo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4824536" cy="2520280"/>
          </a:xfrm>
          <a:prstGeom prst="rect">
            <a:avLst/>
          </a:prstGeom>
          <a:noFill/>
        </p:spPr>
      </p:pic>
      <p:pic>
        <p:nvPicPr>
          <p:cNvPr id="3075" name="Picture 3" descr="C:\Users\Spomenka\Documents\BORAVAK 3. RAZRED\OV - 2014.15. - pripreme\GLAGOLJICA\skenirana pisma\PŠ Siniše i Zrinka Rendulića - Oštarije\1.pismo\Sven 001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6084168" y="908720"/>
            <a:ext cx="2376264" cy="3456384"/>
          </a:xfrm>
          <a:prstGeom prst="rect">
            <a:avLst/>
          </a:prstGeom>
          <a:noFill/>
        </p:spPr>
      </p:pic>
      <p:pic>
        <p:nvPicPr>
          <p:cNvPr id="3076" name="Picture 4" descr="C:\Users\Spomenka\Documents\BORAVAK 3. RAZRED\OV - 2014.15. - pripreme\GLAGOLJICA\skenirana pisma\OŠ Vinka Žganca - Zagreb\1.pismo\Ruta 001.jpg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2267744" y="3068960"/>
            <a:ext cx="299734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0000"/>
                </a:solidFill>
              </a:rPr>
              <a:t>Dobili smo prva pisma</a:t>
            </a:r>
            <a:endParaRPr lang="hr-HR" sz="6000" dirty="0">
              <a:solidFill>
                <a:srgbClr val="FF0000"/>
              </a:solidFill>
            </a:endParaRPr>
          </a:p>
        </p:txBody>
      </p:sp>
      <p:pic>
        <p:nvPicPr>
          <p:cNvPr id="4" name="Slika 3" descr="img050.jpg"/>
          <p:cNvPicPr>
            <a:picLocks noChangeAspect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>
          <a:xfrm>
            <a:off x="115083" y="1484784"/>
            <a:ext cx="4161305" cy="4392488"/>
          </a:xfrm>
          <a:prstGeom prst="rect">
            <a:avLst/>
          </a:prstGeom>
        </p:spPr>
      </p:pic>
      <p:pic>
        <p:nvPicPr>
          <p:cNvPr id="4101" name="Picture 5" descr="C:\Users\Spomenka\Documents\BORAVAK 3. RAZRED\OV - 2014.15. - pripreme\GLAGOLJICA\skenirana pisma\OŠ Vinka Žganca - Zagreb\OŠ GRIGOR VITEZ\OŠ GRIGOR VITEZ\img0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359259"/>
            <a:ext cx="3600400" cy="4806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161</Words>
  <Application>Microsoft Office PowerPoint</Application>
  <PresentationFormat>Prikaz na zaslonu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Trećaši - glagoljaši</vt:lpstr>
      <vt:lpstr>Projekt : Glagoljajmo</vt:lpstr>
      <vt:lpstr>Aktivnosti</vt:lpstr>
      <vt:lpstr>Škole prijatelji</vt:lpstr>
      <vt:lpstr>Do sada smo naučili</vt:lpstr>
      <vt:lpstr>Pisma</vt:lpstr>
      <vt:lpstr>Slajd 7</vt:lpstr>
      <vt:lpstr>Slajd 8</vt:lpstr>
      <vt:lpstr>Dobili smo prva pisma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Trećaši - glagoljaši</dc:title>
  <dc:creator>Spomenka</dc:creator>
  <cp:lastModifiedBy>Spomenka</cp:lastModifiedBy>
  <cp:revision>16</cp:revision>
  <dcterms:created xsi:type="dcterms:W3CDTF">2014-10-19T12:16:57Z</dcterms:created>
  <dcterms:modified xsi:type="dcterms:W3CDTF">2014-10-21T06:43:06Z</dcterms:modified>
</cp:coreProperties>
</file>