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5" r:id="rId11"/>
    <p:sldId id="267" r:id="rId1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D8EA4-2F63-44A0-8DAB-477BA8A683E1}" type="datetimeFigureOut">
              <a:rPr lang="hr-HR" smtClean="0"/>
              <a:pPr/>
              <a:t>27.11.2015.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7511413-D932-491E-8072-A8E653A6F047}"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D8EA4-2F63-44A0-8DAB-477BA8A683E1}" type="datetimeFigureOut">
              <a:rPr lang="hr-HR" smtClean="0"/>
              <a:pPr/>
              <a:t>27.11.2015.</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11413-D932-491E-8072-A8E653A6F047}"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google.hr/imgres?imgurl=http://porestina.info/wp-content/uploads/2015/02/judo.png&amp;imgrefurl=http://porestina.info/judo-klub-istra-porec-zapocinje-sa-radom/&amp;h=900&amp;w=1600&amp;tbnid=V2rajU2Tt_x2iM:&amp;docid=CzAbf3hjwg-rIM&amp;ei=V9NQVoiDD6nXyQPN_7-ABg&amp;tbm=isch&amp;ved=0ahUKEwjIirjmrKLJAhWpa3IKHc3_D2A4ZBAzCBYoEzAT"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hr/imgres?imgurl=http://www.croring.com/Multimedia/Pictures/content/Vijesti/Judo/u23euro2009_slika4.jpg&amp;imgrefurl=http://www.croring.com/news/judo-izvjestaj/2656.aspx&amp;h=331&amp;w=455&amp;tbnid=DL-uXAhroM4LRM:&amp;docid=d7uCxlFzXXv4dM&amp;ei=GrFQVo_6CcuvsQGDv5PgAQ&amp;tbm=isch&amp;ved=0ahUKEwiP7_WSjKLJAhXLVywKHYPfBBw4ZBAzCCUoIjAi"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hr/url?sa=i&amp;rct=j&amp;q=&amp;esrc=s&amp;frm=1&amp;source=images&amp;cd=&amp;cad=rja&amp;uact=8&amp;ved=0ahUKEwijyq3qjqLJAhVCVxQKHT4QAacQjRwIBw&amp;url=http://sucurac.com/sucurac_/bosko-ljubenkov-na-judo-turniru/&amp;psig=AFQjCNGJyxUH5jkPa7RqYhf5WdYHP38sfA&amp;ust=1448215181578851"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hr/url?sa=i&amp;rct=j&amp;q=&amp;esrc=s&amp;frm=1&amp;source=images&amp;cd=&amp;cad=rja&amp;uact=8&amp;ved=0ahUKEwjz95PWj6LJAhWBOhQKHYypDPkQjRwIBw&amp;url=http://www.pride.hr/Category/76-judo.aspx&amp;psig=AFQjCNGJyxUH5jkPa7RqYhf5WdYHP38sfA&amp;ust=1448215181578851"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google.hr/url?sa=i&amp;rct=j&amp;q=&amp;esrc=s&amp;frm=1&amp;source=images&amp;cd=&amp;cad=rja&amp;uact=8&amp;ved=0ahUKEwjgwu7WqqLJAhWJmHIKHYLVC34QjRwIBw&amp;url=http://nibonchi.org.au/wij/&amp;psig=AFQjCNHeSaW1OSiLbxNCooV469BARQZXRg&amp;ust=1448223379655915"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hr/url?sa=i&amp;rct=j&amp;q=&amp;esrc=s&amp;frm=1&amp;source=images&amp;cd=&amp;cad=rja&amp;uact=8&amp;ved=0ahUKEwjm4of_laLJAhWCchoKHavmCdgQjRwIBw&amp;url=http://pulafit.hr/wp/?cat=31&amp;paged=2&amp;psig=AFQjCNFQvlQlZulDLDwKSSJn-KzSPB0tXA&amp;ust=1448217795175830"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hr/url?sa=i&amp;rct=j&amp;q=&amp;esrc=s&amp;frm=1&amp;source=images&amp;cd=&amp;cad=rja&amp;uact=8&amp;ved=0ahUKEwiV_PTTmqLJAhUF2xoKHYoxAEIQjRwIBw&amp;url=http://www.dubrovniknet.hr/novost.php?id=40633&amp;psig=AFQjCNFzw2HyBFe7VB1lBBBK05lKekIHcg&amp;ust=1448218880405523"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jpeg"/><Relationship Id="rId2" Type="http://schemas.openxmlformats.org/officeDocument/2006/relationships/hyperlink" Target="http://www.iconarchive.com/show/star-wars-icons-by-artua/Master-Joda-icon.html" TargetMode="External"/><Relationship Id="rId1" Type="http://schemas.openxmlformats.org/officeDocument/2006/relationships/slideLayout" Target="../slideLayouts/slideLayout4.xml"/><Relationship Id="rId6" Type="http://schemas.openxmlformats.org/officeDocument/2006/relationships/hyperlink" Target="http://www.google.hr/url?sa=i&amp;rct=j&amp;q=&amp;esrc=s&amp;frm=1&amp;source=images&amp;cd=&amp;cad=rja&amp;uact=8&amp;ved=0ahUKEwjyh5TNqbHJAhUJ_nIKHcMgAvAQjRwIBw&amp;url=http://www.kako.hr/clanak/kako-pisati-japanske-simbole-596.html&amp;psig=AFQjCNGfyKWtS2GMoJ_6GPsbiMvRBKIyBg&amp;ust=1448738485754026" TargetMode="External"/><Relationship Id="rId5" Type="http://schemas.openxmlformats.org/officeDocument/2006/relationships/image" Target="../media/image8.png"/><Relationship Id="rId4" Type="http://schemas.openxmlformats.org/officeDocument/2006/relationships/hyperlink" Target="http://www.google.hr/url?sa=i&amp;rct=j&amp;q=&amp;esrc=s&amp;frm=1&amp;source=images&amp;cd=&amp;cad=rja&amp;uact=8&amp;ved=0ahUKEwi74v_dqbHJAhWFs3IKHXjECyUQjRwIBw&amp;url=http://matrixworldhr.com/2011/12/12/tajni-jezik-simbola-kako-su-nastali-religijski-simboli-i-koje-je-njihovo-tajno-znacenje-drugi-dio/&amp;psig=AFQjCNHBNkaNjMBnVMCiKgypzbB5ROitVA&amp;ust=144873852213952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hr/url?sa=i&amp;rct=j&amp;q=&amp;esrc=s&amp;frm=1&amp;source=images&amp;cd=&amp;ved=0ahUKEwiTq4DBq6LJAhXFLHIKHQsKAvYQjRwIBw&amp;url=https://www.pinterest.com/pin/490399846894938920/&amp;psig=AFQjCNF1m3fH8o_iNYnVbkPuLWZzJ-6CHQ&amp;ust=1448223594523577"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JUDO</a:t>
            </a:r>
            <a:br>
              <a:rPr lang="hr-HR" dirty="0" smtClean="0"/>
            </a:br>
            <a:endParaRPr lang="hr-HR" dirty="0"/>
          </a:p>
        </p:txBody>
      </p:sp>
      <p:sp>
        <p:nvSpPr>
          <p:cNvPr id="3" name="Subtitle 2"/>
          <p:cNvSpPr>
            <a:spLocks noGrp="1"/>
          </p:cNvSpPr>
          <p:nvPr>
            <p:ph type="subTitle" idx="1"/>
          </p:nvPr>
        </p:nvSpPr>
        <p:spPr/>
        <p:txBody>
          <a:bodyPr/>
          <a:lstStyle/>
          <a:p>
            <a:r>
              <a:rPr lang="hr-HR" dirty="0" smtClean="0"/>
              <a:t>by Sven Janči</a:t>
            </a:r>
          </a:p>
          <a:p>
            <a:endParaRPr lang="hr-HR"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Autofit/>
          </a:bodyPr>
          <a:lstStyle/>
          <a:p>
            <a:r>
              <a:rPr lang="hr-HR" sz="2800" dirty="0" smtClean="0"/>
              <a:t>Judo je super!</a:t>
            </a:r>
            <a:endParaRPr lang="hr-HR" sz="2800" dirty="0"/>
          </a:p>
        </p:txBody>
      </p:sp>
      <p:sp>
        <p:nvSpPr>
          <p:cNvPr id="3" name="Content Placeholder 2"/>
          <p:cNvSpPr>
            <a:spLocks noGrp="1"/>
          </p:cNvSpPr>
          <p:nvPr>
            <p:ph sz="half" idx="1"/>
          </p:nvPr>
        </p:nvSpPr>
        <p:spPr>
          <a:xfrm>
            <a:off x="457200" y="836712"/>
            <a:ext cx="4038600" cy="5289451"/>
          </a:xfrm>
        </p:spPr>
        <p:txBody>
          <a:bodyPr>
            <a:normAutofit/>
          </a:bodyPr>
          <a:lstStyle/>
          <a:p>
            <a:r>
              <a:rPr lang="vi-VN" sz="1600" dirty="0" smtClean="0"/>
              <a:t>U Judu granice gotovo i ne postoje. Njime se bave djeca ali i ljudi u poodmakloj dobi. Ovaj sport </a:t>
            </a:r>
            <a:r>
              <a:rPr lang="hr-HR" sz="1600" dirty="0" smtClean="0"/>
              <a:t> je </a:t>
            </a:r>
            <a:r>
              <a:rPr lang="vi-VN" sz="1600" dirty="0" smtClean="0"/>
              <a:t>pristupačan  i zanimljiv pa niti ne čudi veliki interes za istim. U početku se tehnike Juda uče u prazno, potom s partnerom u laganom sparingu. </a:t>
            </a:r>
            <a:br>
              <a:rPr lang="vi-VN" sz="1600" dirty="0" smtClean="0"/>
            </a:br>
            <a:r>
              <a:rPr lang="vi-VN" sz="1600" dirty="0" smtClean="0"/>
              <a:t/>
            </a:r>
            <a:br>
              <a:rPr lang="vi-VN" sz="1600" dirty="0" smtClean="0"/>
            </a:br>
            <a:r>
              <a:rPr lang="vi-VN" sz="1600" dirty="0" smtClean="0"/>
              <a:t>Trenirajući Judo steći ćete samodisciplinu i samopoštovanje prema sebi i drugima. Poboljšati ćete  koncentraciju i samopouzdanje</a:t>
            </a:r>
            <a:r>
              <a:rPr lang="hr-HR" sz="1600" dirty="0" smtClean="0"/>
              <a:t>, </a:t>
            </a:r>
            <a:r>
              <a:rPr lang="vi-VN" sz="1600" dirty="0" smtClean="0"/>
              <a:t>naravno i snagu, fleksibilnost … </a:t>
            </a:r>
            <a:br>
              <a:rPr lang="vi-VN" sz="1600" dirty="0" smtClean="0"/>
            </a:br>
            <a:r>
              <a:rPr lang="vi-VN" sz="1600" dirty="0" smtClean="0"/>
              <a:t/>
            </a:r>
            <a:br>
              <a:rPr lang="vi-VN" sz="1600" dirty="0" smtClean="0"/>
            </a:br>
            <a:r>
              <a:rPr lang="vi-VN" sz="1600" dirty="0" smtClean="0"/>
              <a:t>Još jedna prednost Juda je i činjenica da on odlično služi da samoobranu ukoliko dođe do te potrebe. A </a:t>
            </a:r>
            <a:r>
              <a:rPr lang="hr-HR" sz="1600" dirty="0" smtClean="0"/>
              <a:t>treba</a:t>
            </a:r>
            <a:r>
              <a:rPr lang="vi-VN" sz="1600" dirty="0" smtClean="0"/>
              <a:t> spomenuti da </a:t>
            </a:r>
            <a:r>
              <a:rPr lang="hr-HR" sz="1600" dirty="0" smtClean="0"/>
              <a:t>je </a:t>
            </a:r>
            <a:r>
              <a:rPr lang="vi-VN" sz="1600" dirty="0" smtClean="0"/>
              <a:t>Judo sastavni dio treninga kod suvremenih gladijatora – boraca koji treniraju </a:t>
            </a:r>
            <a:r>
              <a:rPr lang="hr-HR" sz="1800" dirty="0" smtClean="0"/>
              <a:t>Ultimate Fight</a:t>
            </a:r>
            <a:r>
              <a:rPr lang="vi-VN" sz="1600" dirty="0" smtClean="0"/>
              <a:t>. </a:t>
            </a:r>
            <a:br>
              <a:rPr lang="vi-VN" sz="1600" dirty="0" smtClean="0"/>
            </a:br>
            <a:endParaRPr lang="hr-HR" sz="1600" dirty="0"/>
          </a:p>
        </p:txBody>
      </p:sp>
      <p:pic>
        <p:nvPicPr>
          <p:cNvPr id="5" name="Content Placeholder 4" descr="Slikovni rezultat za judo">
            <a:hlinkClick r:id="rId2"/>
          </p:cNvPr>
          <p:cNvPicPr>
            <a:picLocks noGrp="1"/>
          </p:cNvPicPr>
          <p:nvPr>
            <p:ph sz="half" idx="2"/>
          </p:nvPr>
        </p:nvPicPr>
        <p:blipFill>
          <a:blip r:embed="rId3" cstate="print"/>
          <a:srcRect/>
          <a:stretch>
            <a:fillRect/>
          </a:stretch>
        </p:blipFill>
        <p:spPr bwMode="auto">
          <a:xfrm>
            <a:off x="4644008" y="1700808"/>
            <a:ext cx="4104456" cy="374441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hr-HR" sz="3200" dirty="0" smtClean="0"/>
              <a:t>JUDO I JA</a:t>
            </a:r>
            <a:endParaRPr lang="hr-HR" sz="3200" dirty="0"/>
          </a:p>
        </p:txBody>
      </p:sp>
      <p:sp>
        <p:nvSpPr>
          <p:cNvPr id="3" name="Content Placeholder 2"/>
          <p:cNvSpPr>
            <a:spLocks noGrp="1"/>
          </p:cNvSpPr>
          <p:nvPr>
            <p:ph sz="half" idx="1"/>
          </p:nvPr>
        </p:nvSpPr>
        <p:spPr>
          <a:xfrm>
            <a:off x="611560" y="1628800"/>
            <a:ext cx="3888432" cy="4525963"/>
          </a:xfrm>
        </p:spPr>
        <p:txBody>
          <a:bodyPr>
            <a:normAutofit fontScale="70000" lnSpcReduction="20000"/>
          </a:bodyPr>
          <a:lstStyle/>
          <a:p>
            <a:r>
              <a:rPr lang="hr-HR" dirty="0" smtClean="0"/>
              <a:t>Judo sam počeo trenirati još u vrtiću u Zagrebačkoj judo školi i treniram ga već 6 godina.</a:t>
            </a:r>
          </a:p>
          <a:p>
            <a:r>
              <a:rPr lang="hr-HR" dirty="0" smtClean="0"/>
              <a:t>Svake godine imamo polaganje za pojas. Ove godine položio sam za 6. Kyu – žuto-narančasti pojas.</a:t>
            </a:r>
          </a:p>
          <a:p>
            <a:r>
              <a:rPr lang="hr-HR" dirty="0" smtClean="0"/>
              <a:t>Dva puta godišnje imamo natjecanja po težinskim kategorijama.</a:t>
            </a:r>
          </a:p>
          <a:p>
            <a:r>
              <a:rPr lang="hr-HR" dirty="0" smtClean="0"/>
              <a:t>Na zadnjem natjecanju osvojio sam srebrnu medalju i bio sam jako ponosan na sebe jer su protivnici bili veći i teži od mene.</a:t>
            </a:r>
          </a:p>
          <a:p>
            <a:r>
              <a:rPr lang="hr-HR" dirty="0" smtClean="0"/>
              <a:t>REI</a:t>
            </a:r>
          </a:p>
        </p:txBody>
      </p:sp>
      <p:pic>
        <p:nvPicPr>
          <p:cNvPr id="8" name="Content Placeholder 7" descr="C:\Users\KOMP\Desktop\20150526_183932.jpg"/>
          <p:cNvPicPr>
            <a:picLocks noGrp="1"/>
          </p:cNvPicPr>
          <p:nvPr>
            <p:ph sz="half" idx="2"/>
          </p:nvPr>
        </p:nvPicPr>
        <p:blipFill>
          <a:blip r:embed="rId2" cstate="print"/>
          <a:srcRect/>
          <a:stretch>
            <a:fillRect/>
          </a:stretch>
        </p:blipFill>
        <p:spPr bwMode="auto">
          <a:xfrm>
            <a:off x="4644008" y="1268760"/>
            <a:ext cx="3816424" cy="2304256"/>
          </a:xfrm>
          <a:prstGeom prst="rect">
            <a:avLst/>
          </a:prstGeom>
          <a:noFill/>
        </p:spPr>
      </p:pic>
      <p:pic>
        <p:nvPicPr>
          <p:cNvPr id="9" name="Picture 8" descr="C:\Users\KOMP\Desktop\DSC01177.JPG"/>
          <p:cNvPicPr/>
          <p:nvPr/>
        </p:nvPicPr>
        <p:blipFill>
          <a:blip r:embed="rId3" cstate="print"/>
          <a:srcRect/>
          <a:stretch>
            <a:fillRect/>
          </a:stretch>
        </p:blipFill>
        <p:spPr bwMode="auto">
          <a:xfrm>
            <a:off x="4644008" y="3573016"/>
            <a:ext cx="3815333" cy="26641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endParaRPr lang="hr-HR" dirty="0"/>
          </a:p>
        </p:txBody>
      </p:sp>
      <p:sp>
        <p:nvSpPr>
          <p:cNvPr id="3" name="Content Placeholder 2"/>
          <p:cNvSpPr>
            <a:spLocks noGrp="1"/>
          </p:cNvSpPr>
          <p:nvPr>
            <p:ph sz="half" idx="1"/>
          </p:nvPr>
        </p:nvSpPr>
        <p:spPr>
          <a:xfrm>
            <a:off x="457200" y="548680"/>
            <a:ext cx="4038600" cy="5577483"/>
          </a:xfrm>
        </p:spPr>
        <p:txBody>
          <a:bodyPr/>
          <a:lstStyle/>
          <a:p>
            <a:endParaRPr lang="hr-HR" dirty="0" smtClean="0"/>
          </a:p>
          <a:p>
            <a:endParaRPr lang="hr-HR" dirty="0"/>
          </a:p>
          <a:p>
            <a:r>
              <a:rPr lang="hr-HR" dirty="0" smtClean="0"/>
              <a:t>Judo je borilačka vještina i olimpijski sport nastao kao skup odabranih tehnika iz borilačkih vještina (udaračkih i hrvačkih).</a:t>
            </a:r>
          </a:p>
        </p:txBody>
      </p:sp>
      <p:pic>
        <p:nvPicPr>
          <p:cNvPr id="5" name="Content Placeholder 4" descr="Slikovni rezultat za judo slike">
            <a:hlinkClick r:id="rId2"/>
          </p:cNvPr>
          <p:cNvPicPr>
            <a:picLocks noGrp="1"/>
          </p:cNvPicPr>
          <p:nvPr>
            <p:ph sz="half" idx="2"/>
          </p:nvPr>
        </p:nvPicPr>
        <p:blipFill>
          <a:blip r:embed="rId3" cstate="print"/>
          <a:srcRect/>
          <a:stretch>
            <a:fillRect/>
          </a:stretch>
        </p:blipFill>
        <p:spPr bwMode="auto">
          <a:xfrm>
            <a:off x="4572000" y="1700808"/>
            <a:ext cx="3888432" cy="345638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hr-HR" sz="3600" dirty="0" smtClean="0"/>
              <a:t>Povijest juda</a:t>
            </a:r>
            <a:endParaRPr lang="hr-HR" sz="3600" dirty="0"/>
          </a:p>
        </p:txBody>
      </p:sp>
      <p:sp>
        <p:nvSpPr>
          <p:cNvPr id="3" name="Content Placeholder 2"/>
          <p:cNvSpPr>
            <a:spLocks noGrp="1"/>
          </p:cNvSpPr>
          <p:nvPr>
            <p:ph sz="half" idx="1"/>
          </p:nvPr>
        </p:nvSpPr>
        <p:spPr>
          <a:xfrm>
            <a:off x="457200" y="1052736"/>
            <a:ext cx="4038600" cy="5073427"/>
          </a:xfrm>
        </p:spPr>
        <p:txBody>
          <a:bodyPr>
            <a:normAutofit fontScale="85000" lnSpcReduction="20000"/>
          </a:bodyPr>
          <a:lstStyle/>
          <a:p>
            <a:r>
              <a:rPr lang="hr-HR" dirty="0" smtClean="0"/>
              <a:t>Osinvač juda bio je Jigoro Kano. On je 1882. odlučio razviti borilačku vještinu koja bi omogućavala slabijim osobama da pobijede veće protivnike. Nazvao ju je judo (nježni put). Judo je ubrzo postao dio japanskog školskog obrazovanja i počeo se širiti po cijelom svijetu.</a:t>
            </a:r>
          </a:p>
          <a:p>
            <a:r>
              <a:rPr lang="hr-HR" dirty="0" smtClean="0"/>
              <a:t>U Hrvatskoj se judo kao sport pojavio 1951., a prvi judo klub u Hrvatskoj bio je Akademski judo klub Mladost iz Zagreba.</a:t>
            </a:r>
            <a:endParaRPr lang="hr-HR" dirty="0"/>
          </a:p>
        </p:txBody>
      </p:sp>
      <p:pic>
        <p:nvPicPr>
          <p:cNvPr id="5" name="irc_mi" descr="http://sucurac.com/wp-content/uploads/2013/03/judo1.jpg">
            <a:hlinkClick r:id="rId2"/>
          </p:cNvPr>
          <p:cNvPicPr>
            <a:picLocks noGrp="1"/>
          </p:cNvPicPr>
          <p:nvPr>
            <p:ph sz="half" idx="2"/>
          </p:nvPr>
        </p:nvPicPr>
        <p:blipFill>
          <a:blip r:embed="rId3" cstate="print"/>
          <a:srcRect/>
          <a:stretch>
            <a:fillRect/>
          </a:stretch>
        </p:blipFill>
        <p:spPr bwMode="auto">
          <a:xfrm>
            <a:off x="5076056" y="1628800"/>
            <a:ext cx="3312368" cy="374441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hr-HR" dirty="0" smtClean="0"/>
              <a:t>Oprema</a:t>
            </a:r>
            <a:endParaRPr lang="hr-HR" dirty="0"/>
          </a:p>
        </p:txBody>
      </p:sp>
      <p:sp>
        <p:nvSpPr>
          <p:cNvPr id="3" name="Content Placeholder 2"/>
          <p:cNvSpPr>
            <a:spLocks noGrp="1"/>
          </p:cNvSpPr>
          <p:nvPr>
            <p:ph sz="half" idx="1"/>
          </p:nvPr>
        </p:nvSpPr>
        <p:spPr/>
        <p:txBody>
          <a:bodyPr>
            <a:normAutofit fontScale="92500" lnSpcReduction="20000"/>
          </a:bodyPr>
          <a:lstStyle/>
          <a:p>
            <a:r>
              <a:rPr lang="hr-HR" dirty="0" smtClean="0"/>
              <a:t>Judoke (oni koji treniraju judo) treniraju u specijalnoj vrsti kimona koji se zove JUDOGI. Judogi može biti bijele ili plave boje. Judogi se veže posebnim debelim pojasom koji odgovara Judokinom rangu, a naziva se OBI.</a:t>
            </a:r>
          </a:p>
          <a:p>
            <a:r>
              <a:rPr lang="hr-HR" dirty="0" smtClean="0"/>
              <a:t>Judo borba odvija se na borilištu – strunjači koja se naziva TATAMI.</a:t>
            </a:r>
            <a:endParaRPr lang="hr-HR" dirty="0"/>
          </a:p>
        </p:txBody>
      </p:sp>
      <p:pic>
        <p:nvPicPr>
          <p:cNvPr id="5" name="irc_mi" descr="http://www.pride.hr/images/thumbs/0007662_600.jpeg">
            <a:hlinkClick r:id="rId2"/>
          </p:cNvPr>
          <p:cNvPicPr>
            <a:picLocks noGrp="1"/>
          </p:cNvPicPr>
          <p:nvPr>
            <p:ph sz="half" idx="2"/>
          </p:nvPr>
        </p:nvPicPr>
        <p:blipFill>
          <a:blip r:embed="rId3" cstate="print"/>
          <a:srcRect/>
          <a:stretch>
            <a:fillRect/>
          </a:stretch>
        </p:blipFill>
        <p:spPr bwMode="auto">
          <a:xfrm>
            <a:off x="4644008" y="1556792"/>
            <a:ext cx="4038600" cy="4038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hr-HR" dirty="0" smtClean="0"/>
              <a:t>OCJENJIVANJE ZNANJA</a:t>
            </a:r>
            <a:endParaRPr lang="hr-HR" dirty="0"/>
          </a:p>
        </p:txBody>
      </p:sp>
      <p:sp>
        <p:nvSpPr>
          <p:cNvPr id="3" name="Content Placeholder 2"/>
          <p:cNvSpPr>
            <a:spLocks noGrp="1"/>
          </p:cNvSpPr>
          <p:nvPr>
            <p:ph sz="half" idx="1"/>
          </p:nvPr>
        </p:nvSpPr>
        <p:spPr/>
        <p:txBody>
          <a:bodyPr>
            <a:normAutofit/>
          </a:bodyPr>
          <a:lstStyle/>
          <a:p>
            <a:r>
              <a:rPr lang="hr-HR" dirty="0" smtClean="0"/>
              <a:t>Judoke su rangirani u skladu sa svojim znanjem i svojim rezultatima postignutim u borbama. Postoji 9 učeničkih (KYU) i 10 majstorskih (DAN) rangova s pripadajućim pojasevima.</a:t>
            </a:r>
            <a:endParaRPr lang="hr-HR" dirty="0"/>
          </a:p>
        </p:txBody>
      </p:sp>
      <p:pic>
        <p:nvPicPr>
          <p:cNvPr id="6" name="irc_mi" descr="http://nibonchi.org.au/wp-content/uploads/2012/09/Junior-Grades6.png">
            <a:hlinkClick r:id="rId2"/>
          </p:cNvPr>
          <p:cNvPicPr>
            <a:picLocks noGrp="1"/>
          </p:cNvPicPr>
          <p:nvPr>
            <p:ph sz="half" idx="2"/>
          </p:nvPr>
        </p:nvPicPr>
        <p:blipFill>
          <a:blip r:embed="rId3" cstate="print"/>
          <a:srcRect/>
          <a:stretch>
            <a:fillRect/>
          </a:stretch>
        </p:blipFill>
        <p:spPr bwMode="auto">
          <a:xfrm>
            <a:off x="4648200" y="1268760"/>
            <a:ext cx="4038600" cy="468052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hr-HR" dirty="0" smtClean="0"/>
              <a:t>TEHNIKE</a:t>
            </a:r>
            <a:endParaRPr lang="hr-HR" dirty="0"/>
          </a:p>
        </p:txBody>
      </p:sp>
      <p:sp>
        <p:nvSpPr>
          <p:cNvPr id="3" name="Content Placeholder 2"/>
          <p:cNvSpPr>
            <a:spLocks noGrp="1"/>
          </p:cNvSpPr>
          <p:nvPr>
            <p:ph sz="half" idx="1"/>
          </p:nvPr>
        </p:nvSpPr>
        <p:spPr/>
        <p:txBody>
          <a:bodyPr>
            <a:normAutofit lnSpcReduction="10000"/>
          </a:bodyPr>
          <a:lstStyle/>
          <a:p>
            <a:r>
              <a:rPr lang="hr-HR" dirty="0" smtClean="0"/>
              <a:t>Natjecateljski judo se većinom bazira na tehnikama bacanja, koje se dijele na ručne tehnike, bacanja preko boka, i nožne tehnike. Judo se sastoji i od tehnika u parteru koje se dijele na držanja, gušenja i poluge na rukama.</a:t>
            </a:r>
            <a:endParaRPr lang="hr-HR" dirty="0"/>
          </a:p>
        </p:txBody>
      </p:sp>
      <p:pic>
        <p:nvPicPr>
          <p:cNvPr id="5" name="irc_mi" descr="http://pulafit.hr/wp/wp-content/uploads/2012/08/zahvati-dr%C5%BEanja.jpg">
            <a:hlinkClick r:id="rId2"/>
          </p:cNvPr>
          <p:cNvPicPr>
            <a:picLocks noGrp="1"/>
          </p:cNvPicPr>
          <p:nvPr>
            <p:ph sz="half" idx="2"/>
          </p:nvPr>
        </p:nvPicPr>
        <p:blipFill>
          <a:blip r:embed="rId3" cstate="print"/>
          <a:srcRect/>
          <a:stretch>
            <a:fillRect/>
          </a:stretch>
        </p:blipFill>
        <p:spPr bwMode="auto">
          <a:xfrm>
            <a:off x="4499992" y="1556792"/>
            <a:ext cx="4244280" cy="403244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Autofit/>
          </a:bodyPr>
          <a:lstStyle/>
          <a:p>
            <a:r>
              <a:rPr lang="hr-HR" sz="2400" dirty="0" smtClean="0"/>
              <a:t>PRAVILA OLIMPIJSKOG JUDA</a:t>
            </a:r>
            <a:endParaRPr lang="hr-HR" sz="2400" dirty="0"/>
          </a:p>
        </p:txBody>
      </p:sp>
      <p:sp>
        <p:nvSpPr>
          <p:cNvPr id="3" name="Content Placeholder 2"/>
          <p:cNvSpPr>
            <a:spLocks noGrp="1"/>
          </p:cNvSpPr>
          <p:nvPr>
            <p:ph sz="half" idx="1"/>
          </p:nvPr>
        </p:nvSpPr>
        <p:spPr>
          <a:xfrm>
            <a:off x="457200" y="692696"/>
            <a:ext cx="4038600" cy="5760640"/>
          </a:xfrm>
        </p:spPr>
        <p:txBody>
          <a:bodyPr>
            <a:noAutofit/>
          </a:bodyPr>
          <a:lstStyle/>
          <a:p>
            <a:r>
              <a:rPr lang="hr-HR" sz="1800" dirty="0" smtClean="0"/>
              <a:t>Judo je ušao u program Olimpijskih igara na igrama u Tokyu 1964. godine samo za muškarce, a za žene je uveden tek 1992. godine. U meču se može pobijediti:</a:t>
            </a:r>
          </a:p>
          <a:p>
            <a:r>
              <a:rPr lang="hr-HR" sz="1800" dirty="0" smtClean="0"/>
              <a:t>1. bacanjam</a:t>
            </a:r>
          </a:p>
          <a:p>
            <a:r>
              <a:rPr lang="hr-HR" sz="1800" dirty="0" smtClean="0"/>
              <a:t>2. u parteru gušenjem, polugom i zahvatom držanja duže od 25 seukndi</a:t>
            </a:r>
          </a:p>
          <a:p>
            <a:r>
              <a:rPr lang="hr-HR" sz="1800" dirty="0" smtClean="0"/>
              <a:t>3. na bodove</a:t>
            </a:r>
          </a:p>
          <a:p>
            <a:r>
              <a:rPr lang="vi-VN" sz="1800" dirty="0" smtClean="0">
                <a:latin typeface="Calibri" pitchFamily="34" charset="0"/>
              </a:rPr>
              <a:t>Kao i svaki sport Judo ima točno određena pravila kojih se borci moraju pridržavati prilikom nastupa na natjecanjima. </a:t>
            </a:r>
            <a:r>
              <a:rPr lang="hr-HR" sz="1800" dirty="0" smtClean="0">
                <a:latin typeface="Calibri" pitchFamily="34" charset="0"/>
              </a:rPr>
              <a:t>Zbog tih </a:t>
            </a:r>
            <a:r>
              <a:rPr lang="vi-VN" sz="1800" dirty="0" smtClean="0">
                <a:latin typeface="Calibri" pitchFamily="34" charset="0"/>
              </a:rPr>
              <a:t>pravila dana</a:t>
            </a:r>
            <a:r>
              <a:rPr lang="hr-HR" sz="1800" dirty="0" smtClean="0">
                <a:latin typeface="Calibri" pitchFamily="34" charset="0"/>
              </a:rPr>
              <a:t>šnji </a:t>
            </a:r>
            <a:r>
              <a:rPr lang="vi-VN" sz="1800" dirty="0" smtClean="0">
                <a:latin typeface="Calibri" pitchFamily="34" charset="0"/>
              </a:rPr>
              <a:t>ishodi borbi ne završavaju sa smrtnim slučajevima kao što je to bio slučaj nekada. </a:t>
            </a:r>
            <a:endParaRPr lang="hr-HR" sz="1800" dirty="0" smtClean="0">
              <a:latin typeface="Calibri" pitchFamily="34" charset="0"/>
            </a:endParaRPr>
          </a:p>
          <a:p>
            <a:r>
              <a:rPr lang="hr-HR" sz="1800" dirty="0" smtClean="0"/>
              <a:t>Konkurencija je, kao i u gotovo svim borilačkim sportovima, podijeljena na mnogo težinskih grupa kako u ženskoj tako i u muškoj konkurenciji. </a:t>
            </a:r>
            <a:br>
              <a:rPr lang="hr-HR" sz="1800" dirty="0" smtClean="0"/>
            </a:br>
            <a:r>
              <a:rPr lang="vi-VN" sz="1600" dirty="0" smtClean="0"/>
              <a:t/>
            </a:r>
            <a:br>
              <a:rPr lang="vi-VN" sz="1600" dirty="0" smtClean="0"/>
            </a:br>
            <a:endParaRPr lang="hr-HR" sz="1600" dirty="0" smtClean="0"/>
          </a:p>
          <a:p>
            <a:endParaRPr lang="hr-HR" sz="1600" dirty="0"/>
          </a:p>
        </p:txBody>
      </p:sp>
      <p:pic>
        <p:nvPicPr>
          <p:cNvPr id="5" name="irc_mi" descr="http://cdn.dubrovniknet.hr/data/1429355451m242.JPG">
            <a:hlinkClick r:id="rId2"/>
          </p:cNvPr>
          <p:cNvPicPr>
            <a:picLocks noGrp="1"/>
          </p:cNvPicPr>
          <p:nvPr>
            <p:ph sz="half" idx="2"/>
          </p:nvPr>
        </p:nvPicPr>
        <p:blipFill>
          <a:blip r:embed="rId3" cstate="print"/>
          <a:srcRect/>
          <a:stretch>
            <a:fillRect/>
          </a:stretch>
        </p:blipFill>
        <p:spPr bwMode="auto">
          <a:xfrm>
            <a:off x="4648200" y="1412776"/>
            <a:ext cx="4316288" cy="362658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hr-HR" sz="3200" dirty="0" smtClean="0"/>
              <a:t>A SAD MALO JAPANSKOG...</a:t>
            </a:r>
            <a:endParaRPr lang="hr-HR" sz="3200" dirty="0"/>
          </a:p>
        </p:txBody>
      </p:sp>
      <p:sp>
        <p:nvSpPr>
          <p:cNvPr id="3" name="Content Placeholder 2"/>
          <p:cNvSpPr>
            <a:spLocks noGrp="1"/>
          </p:cNvSpPr>
          <p:nvPr>
            <p:ph sz="half" idx="1"/>
          </p:nvPr>
        </p:nvSpPr>
        <p:spPr>
          <a:xfrm>
            <a:off x="457200" y="1052736"/>
            <a:ext cx="4038600" cy="5400600"/>
          </a:xfrm>
        </p:spPr>
        <p:txBody>
          <a:bodyPr>
            <a:normAutofit fontScale="70000" lnSpcReduction="20000"/>
          </a:bodyPr>
          <a:lstStyle/>
          <a:p>
            <a:r>
              <a:rPr lang="hr-HR" dirty="0" smtClean="0"/>
              <a:t>Početak borbe – HAJIME</a:t>
            </a:r>
          </a:p>
          <a:p>
            <a:r>
              <a:rPr lang="hr-HR" dirty="0" smtClean="0"/>
              <a:t>Prekid borbe – MATE</a:t>
            </a:r>
          </a:p>
          <a:p>
            <a:r>
              <a:rPr lang="hr-HR" dirty="0" smtClean="0"/>
              <a:t>Završetak borbe – MATE SORE MADE</a:t>
            </a:r>
          </a:p>
          <a:p>
            <a:r>
              <a:rPr lang="hr-HR" dirty="0" smtClean="0"/>
              <a:t>Desno – MIGI</a:t>
            </a:r>
          </a:p>
          <a:p>
            <a:r>
              <a:rPr lang="hr-HR" dirty="0" smtClean="0"/>
              <a:t>Lijevo – HIDARI</a:t>
            </a:r>
          </a:p>
          <a:p>
            <a:r>
              <a:rPr lang="hr-HR" dirty="0" smtClean="0"/>
              <a:t>Naklon – REI</a:t>
            </a:r>
          </a:p>
          <a:p>
            <a:r>
              <a:rPr lang="hr-HR" dirty="0" smtClean="0"/>
              <a:t>Pojas – OBI</a:t>
            </a:r>
          </a:p>
          <a:p>
            <a:r>
              <a:rPr lang="hr-HR" dirty="0" smtClean="0"/>
              <a:t>Učitelj – SENSEI</a:t>
            </a:r>
          </a:p>
          <a:p>
            <a:r>
              <a:rPr lang="hr-HR" dirty="0" smtClean="0"/>
              <a:t>Učenik – JUDOKA</a:t>
            </a:r>
          </a:p>
          <a:p>
            <a:r>
              <a:rPr lang="hr-HR" dirty="0" smtClean="0"/>
              <a:t>Dvorana – DOJO</a:t>
            </a:r>
          </a:p>
          <a:p>
            <a:r>
              <a:rPr lang="hr-HR" dirty="0" smtClean="0"/>
              <a:t>Bacač – TORI</a:t>
            </a:r>
          </a:p>
          <a:p>
            <a:r>
              <a:rPr lang="hr-HR" dirty="0" smtClean="0"/>
              <a:t>Onaj kojeg se baca – UKE</a:t>
            </a:r>
          </a:p>
          <a:p>
            <a:endParaRPr lang="hr-HR" dirty="0"/>
          </a:p>
          <a:p>
            <a:r>
              <a:rPr lang="hr-HR" dirty="0" smtClean="0"/>
              <a:t>Kad polažemo za pojas, uz razne tehnike i borbe, moramo znati ove i mnoge druge japanske riječi i razne podatke o judu.</a:t>
            </a:r>
            <a:endParaRPr lang="hr-HR" dirty="0"/>
          </a:p>
        </p:txBody>
      </p:sp>
      <p:pic>
        <p:nvPicPr>
          <p:cNvPr id="5" name="Content Placeholder 4" descr="Master Joda icon">
            <a:hlinkClick r:id="rId2"/>
          </p:cNvPr>
          <p:cNvPicPr>
            <a:picLocks noGrp="1"/>
          </p:cNvPicPr>
          <p:nvPr>
            <p:ph sz="half" idx="2"/>
          </p:nvPr>
        </p:nvPicPr>
        <p:blipFill>
          <a:blip r:embed="rId3" cstate="print"/>
          <a:srcRect/>
          <a:stretch>
            <a:fillRect/>
          </a:stretch>
        </p:blipFill>
        <p:spPr bwMode="auto">
          <a:xfrm>
            <a:off x="5364088" y="2420888"/>
            <a:ext cx="2808312" cy="2376264"/>
          </a:xfrm>
          <a:prstGeom prst="rect">
            <a:avLst/>
          </a:prstGeom>
          <a:noFill/>
          <a:ln w="9525">
            <a:noFill/>
            <a:miter lim="800000"/>
            <a:headEnd/>
            <a:tailEnd/>
          </a:ln>
        </p:spPr>
      </p:pic>
      <p:pic>
        <p:nvPicPr>
          <p:cNvPr id="6" name="irc_mi" descr="http://matrixworldhr.files.wordpress.com/2011/12/jang-i-jin.png">
            <a:hlinkClick r:id="rId4"/>
          </p:cNvPr>
          <p:cNvPicPr/>
          <p:nvPr/>
        </p:nvPicPr>
        <p:blipFill>
          <a:blip r:embed="rId5" cstate="print"/>
          <a:srcRect/>
          <a:stretch>
            <a:fillRect/>
          </a:stretch>
        </p:blipFill>
        <p:spPr bwMode="auto">
          <a:xfrm>
            <a:off x="6300192" y="4869160"/>
            <a:ext cx="1076325" cy="1076325"/>
          </a:xfrm>
          <a:prstGeom prst="rect">
            <a:avLst/>
          </a:prstGeom>
          <a:noFill/>
          <a:ln w="9525">
            <a:noFill/>
            <a:miter lim="800000"/>
            <a:headEnd/>
            <a:tailEnd/>
          </a:ln>
        </p:spPr>
      </p:pic>
      <p:pic>
        <p:nvPicPr>
          <p:cNvPr id="7" name="irc_mi" descr="http://kako.hr/slike/clanak/japslova_2121062771.jpg">
            <a:hlinkClick r:id="rId6"/>
          </p:cNvPr>
          <p:cNvPicPr/>
          <p:nvPr/>
        </p:nvPicPr>
        <p:blipFill>
          <a:blip r:embed="rId7" cstate="print"/>
          <a:srcRect/>
          <a:stretch>
            <a:fillRect/>
          </a:stretch>
        </p:blipFill>
        <p:spPr bwMode="auto">
          <a:xfrm>
            <a:off x="6012160" y="1268760"/>
            <a:ext cx="1435100" cy="10763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Autofit/>
          </a:bodyPr>
          <a:lstStyle/>
          <a:p>
            <a:r>
              <a:rPr lang="hr-HR" sz="3200" dirty="0" smtClean="0"/>
              <a:t>ZANIMLJIVOSTI</a:t>
            </a:r>
            <a:endParaRPr lang="hr-HR" sz="3200" dirty="0"/>
          </a:p>
        </p:txBody>
      </p:sp>
      <p:sp>
        <p:nvSpPr>
          <p:cNvPr id="3" name="Content Placeholder 2"/>
          <p:cNvSpPr>
            <a:spLocks noGrp="1"/>
          </p:cNvSpPr>
          <p:nvPr>
            <p:ph sz="half" idx="1"/>
          </p:nvPr>
        </p:nvSpPr>
        <p:spPr>
          <a:xfrm>
            <a:off x="457200" y="1124744"/>
            <a:ext cx="4038600" cy="5001419"/>
          </a:xfrm>
        </p:spPr>
        <p:txBody>
          <a:bodyPr>
            <a:normAutofit fontScale="55000" lnSpcReduction="20000"/>
          </a:bodyPr>
          <a:lstStyle/>
          <a:p>
            <a:r>
              <a:rPr lang="hr-HR" sz="3200" dirty="0" smtClean="0"/>
              <a:t>Judo je, unatoč svom olimpijskom statusu, opasan i naporan sport. U počecima se nerijetko znalo dogoditi da jedan od natjecatelja izgubi život na tatamiju. Jedan od prvih učenika Jigora Kana je znao reći da je svaki put, prije nego bi krenuo na turnir, obavio sve poslove koje je trebao i pozdravio se s roditeljima.</a:t>
            </a:r>
          </a:p>
          <a:p>
            <a:r>
              <a:rPr lang="hr-HR" sz="3200" dirty="0" smtClean="0"/>
              <a:t>Najviši rang judo znanja, 10. Dan, je do sada u povijesti dobilo svega 15 judoka, od kojih su danas samo 3 živuća.</a:t>
            </a:r>
          </a:p>
          <a:p>
            <a:r>
              <a:rPr lang="hr-HR" sz="3200" dirty="0" smtClean="0"/>
              <a:t>Iako je najviši rang 10. Dan, označen  crvenom bojom pojasa, ponekad se majstori tog ranga odlučuju za bijeli pojas, čime naglašavaju životni ciklus i činjenicu da se uvijek nešto novo može naučiti bez obzira na sadašnje znanje.</a:t>
            </a:r>
          </a:p>
          <a:p>
            <a:endParaRPr lang="hr-HR" dirty="0"/>
          </a:p>
        </p:txBody>
      </p:sp>
      <p:pic>
        <p:nvPicPr>
          <p:cNvPr id="5" name="irc_mi" descr="https://s-media-cache-ak0.pinimg.com/736x/6a/0b/db/6a0bdb2a5b8a0589fbd16c1be24d31fb.jpg">
            <a:hlinkClick r:id="rId2"/>
          </p:cNvPr>
          <p:cNvPicPr>
            <a:picLocks noGrp="1"/>
          </p:cNvPicPr>
          <p:nvPr>
            <p:ph sz="half" idx="2"/>
          </p:nvPr>
        </p:nvPicPr>
        <p:blipFill>
          <a:blip r:embed="rId3" cstate="print"/>
          <a:srcRect/>
          <a:stretch>
            <a:fillRect/>
          </a:stretch>
        </p:blipFill>
        <p:spPr bwMode="auto">
          <a:xfrm>
            <a:off x="4648200" y="1484784"/>
            <a:ext cx="4100264" cy="410445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688</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JUDO </vt:lpstr>
      <vt:lpstr> </vt:lpstr>
      <vt:lpstr>Povijest juda</vt:lpstr>
      <vt:lpstr>Oprema</vt:lpstr>
      <vt:lpstr>OCJENJIVANJE ZNANJA</vt:lpstr>
      <vt:lpstr>TEHNIKE</vt:lpstr>
      <vt:lpstr>PRAVILA OLIMPIJSKOG JUDA</vt:lpstr>
      <vt:lpstr>A SAD MALO JAPANSKOG...</vt:lpstr>
      <vt:lpstr>ZANIMLJIVOSTI</vt:lpstr>
      <vt:lpstr>Judo je super!</vt:lpstr>
      <vt:lpstr>JUDO I 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JUDO</dc:title>
  <dc:creator>KOMP</dc:creator>
  <cp:lastModifiedBy>KOMP</cp:lastModifiedBy>
  <cp:revision>39</cp:revision>
  <dcterms:created xsi:type="dcterms:W3CDTF">2015-11-21T17:51:14Z</dcterms:created>
  <dcterms:modified xsi:type="dcterms:W3CDTF">2015-11-27T19:41:21Z</dcterms:modified>
</cp:coreProperties>
</file>