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63" r:id="rId6"/>
    <p:sldId id="265" r:id="rId7"/>
    <p:sldId id="264" r:id="rId8"/>
    <p:sldId id="259" r:id="rId9"/>
    <p:sldId id="260" r:id="rId10"/>
    <p:sldId id="261" r:id="rId11"/>
    <p:sldId id="262" r:id="rId12"/>
    <p:sldId id="267" r:id="rId13"/>
    <p:sldId id="268" r:id="rId14"/>
    <p:sldId id="269" r:id="rId15"/>
    <p:sldId id="272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6D"/>
    <a:srgbClr val="A7D97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4A8F-E4E4-407F-9615-251E55696530}" type="datetimeFigureOut">
              <a:rPr lang="hr-HR" smtClean="0"/>
              <a:pPr/>
              <a:t>4.5.2013.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01D5-530B-495B-8795-CD38ED8EBBF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4A8F-E4E4-407F-9615-251E55696530}" type="datetimeFigureOut">
              <a:rPr lang="hr-HR" smtClean="0"/>
              <a:pPr/>
              <a:t>4.5.2013.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01D5-530B-495B-8795-CD38ED8EBBF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4A8F-E4E4-407F-9615-251E55696530}" type="datetimeFigureOut">
              <a:rPr lang="hr-HR" smtClean="0"/>
              <a:pPr/>
              <a:t>4.5.2013.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01D5-530B-495B-8795-CD38ED8EBBF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4A8F-E4E4-407F-9615-251E55696530}" type="datetimeFigureOut">
              <a:rPr lang="hr-HR" smtClean="0"/>
              <a:pPr/>
              <a:t>4.5.2013.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01D5-530B-495B-8795-CD38ED8EBBF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4A8F-E4E4-407F-9615-251E55696530}" type="datetimeFigureOut">
              <a:rPr lang="hr-HR" smtClean="0"/>
              <a:pPr/>
              <a:t>4.5.2013.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01D5-530B-495B-8795-CD38ED8EBBF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4A8F-E4E4-407F-9615-251E55696530}" type="datetimeFigureOut">
              <a:rPr lang="hr-HR" smtClean="0"/>
              <a:pPr/>
              <a:t>4.5.2013.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01D5-530B-495B-8795-CD38ED8EBBF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4A8F-E4E4-407F-9615-251E55696530}" type="datetimeFigureOut">
              <a:rPr lang="hr-HR" smtClean="0"/>
              <a:pPr/>
              <a:t>4.5.2013.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01D5-530B-495B-8795-CD38ED8EBBF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4A8F-E4E4-407F-9615-251E55696530}" type="datetimeFigureOut">
              <a:rPr lang="hr-HR" smtClean="0"/>
              <a:pPr/>
              <a:t>4.5.2013.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01D5-530B-495B-8795-CD38ED8EBBF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4A8F-E4E4-407F-9615-251E55696530}" type="datetimeFigureOut">
              <a:rPr lang="hr-HR" smtClean="0"/>
              <a:pPr/>
              <a:t>4.5.2013.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01D5-530B-495B-8795-CD38ED8EBBF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4A8F-E4E4-407F-9615-251E55696530}" type="datetimeFigureOut">
              <a:rPr lang="hr-HR" smtClean="0"/>
              <a:pPr/>
              <a:t>4.5.2013.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01D5-530B-495B-8795-CD38ED8EBBF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4A8F-E4E4-407F-9615-251E55696530}" type="datetimeFigureOut">
              <a:rPr lang="hr-HR" smtClean="0"/>
              <a:pPr/>
              <a:t>4.5.2013.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01D5-530B-495B-8795-CD38ED8EBBF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14A8F-E4E4-407F-9615-251E55696530}" type="datetimeFigureOut">
              <a:rPr lang="hr-HR" smtClean="0"/>
              <a:pPr/>
              <a:t>4.5.2013.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D01D5-530B-495B-8795-CD38ED8EBBF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image" Target="../media/image43.gif"/><Relationship Id="rId7" Type="http://schemas.openxmlformats.org/officeDocument/2006/relationships/image" Target="../media/image47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44.gif"/><Relationship Id="rId9" Type="http://schemas.openxmlformats.org/officeDocument/2006/relationships/image" Target="../media/image49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395536" y="332658"/>
          <a:ext cx="8291264" cy="583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816"/>
                <a:gridCol w="2072816"/>
                <a:gridCol w="2072816"/>
                <a:gridCol w="2072816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>
                          <a:solidFill>
                            <a:schemeClr val="tx1"/>
                          </a:solidFill>
                        </a:rPr>
                        <a:t>LASTAVICA</a:t>
                      </a:r>
                      <a:endParaRPr lang="hr-H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>
                          <a:solidFill>
                            <a:schemeClr val="tx1"/>
                          </a:solidFill>
                        </a:rPr>
                        <a:t>JAGLAC</a:t>
                      </a:r>
                      <a:endParaRPr lang="hr-H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>
                          <a:solidFill>
                            <a:schemeClr val="tx1"/>
                          </a:solidFill>
                        </a:rPr>
                        <a:t>PARK</a:t>
                      </a:r>
                      <a:endParaRPr lang="hr-H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>
                          <a:solidFill>
                            <a:schemeClr val="tx1"/>
                          </a:solidFill>
                        </a:rPr>
                        <a:t>TRAKTOR</a:t>
                      </a:r>
                      <a:endParaRPr lang="hr-H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 smtClean="0"/>
                        <a:t>ČVORAK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 smtClean="0"/>
                        <a:t>VISIBABA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 smtClean="0"/>
                        <a:t>KORANA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 smtClean="0"/>
                        <a:t>POLJE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 smtClean="0"/>
                        <a:t>LASTAVICA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 smtClean="0"/>
                        <a:t>ŠAFRAN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 smtClean="0"/>
                        <a:t>BUKA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 smtClean="0"/>
                        <a:t>TIŠINA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 smtClean="0"/>
                        <a:t>RODA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 smtClean="0"/>
                        <a:t>LJUBIČICA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 smtClean="0"/>
                        <a:t>DRVORED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ORANJE</a:t>
                      </a:r>
                      <a:endParaRPr lang="hr-H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 smtClean="0">
                          <a:solidFill>
                            <a:srgbClr val="92D050"/>
                          </a:solidFill>
                        </a:rPr>
                        <a:t>SELICE</a:t>
                      </a:r>
                      <a:endParaRPr lang="hr-HR" sz="28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 smtClean="0">
                          <a:solidFill>
                            <a:srgbClr val="FFC000"/>
                          </a:solidFill>
                        </a:rPr>
                        <a:t>VJESNICE</a:t>
                      </a:r>
                      <a:r>
                        <a:rPr lang="hr-HR" sz="2800" b="1" baseline="0" dirty="0" smtClean="0">
                          <a:solidFill>
                            <a:srgbClr val="FFC000"/>
                          </a:solidFill>
                        </a:rPr>
                        <a:t> PROLJEĆA</a:t>
                      </a:r>
                      <a:endParaRPr lang="hr-HR" sz="28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800" b="1" dirty="0" smtClean="0">
                          <a:solidFill>
                            <a:schemeClr val="tx2"/>
                          </a:solidFill>
                        </a:rPr>
                        <a:t>GRAD</a:t>
                      </a:r>
                      <a:endParaRPr lang="hr-HR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800" b="1" dirty="0" smtClean="0">
                          <a:solidFill>
                            <a:srgbClr val="FF0000"/>
                          </a:solidFill>
                        </a:rPr>
                        <a:t>SELO</a:t>
                      </a:r>
                      <a:endParaRPr lang="hr-HR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2108">
                <a:tc gridSpan="4">
                  <a:txBody>
                    <a:bodyPr/>
                    <a:lstStyle/>
                    <a:p>
                      <a:pPr algn="ctr"/>
                      <a:r>
                        <a:rPr lang="hr-HR" sz="5400" b="1" dirty="0" smtClean="0"/>
                        <a:t>PROLJEĆE</a:t>
                      </a:r>
                      <a:endParaRPr lang="hr-HR" sz="5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Zaobljeni pravokutnik 4"/>
          <p:cNvSpPr/>
          <p:nvPr/>
        </p:nvSpPr>
        <p:spPr>
          <a:xfrm>
            <a:off x="467544" y="332656"/>
            <a:ext cx="2016224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A1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39" name="Zaobljeni pravokutnik 38"/>
          <p:cNvSpPr/>
          <p:nvPr/>
        </p:nvSpPr>
        <p:spPr>
          <a:xfrm>
            <a:off x="2483768" y="332656"/>
            <a:ext cx="2016224" cy="9361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chemeClr val="tx1"/>
                </a:solidFill>
              </a:rPr>
              <a:t>B</a:t>
            </a:r>
            <a:r>
              <a:rPr lang="hr-HR" sz="4000" b="1" dirty="0" smtClean="0">
                <a:solidFill>
                  <a:schemeClr val="tx1"/>
                </a:solidFill>
              </a:rPr>
              <a:t>1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40" name="Zaobljeni pravokutnik 39"/>
          <p:cNvSpPr/>
          <p:nvPr/>
        </p:nvSpPr>
        <p:spPr>
          <a:xfrm>
            <a:off x="395536" y="1268760"/>
            <a:ext cx="2016224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A2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41" name="Zaobljeni pravokutnik 40"/>
          <p:cNvSpPr/>
          <p:nvPr/>
        </p:nvSpPr>
        <p:spPr>
          <a:xfrm>
            <a:off x="2483768" y="1340768"/>
            <a:ext cx="2016224" cy="9361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B2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42" name="Zaobljeni pravokutnik 41"/>
          <p:cNvSpPr/>
          <p:nvPr/>
        </p:nvSpPr>
        <p:spPr>
          <a:xfrm>
            <a:off x="2483768" y="2276872"/>
            <a:ext cx="2016224" cy="9361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B3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43" name="Zaobljeni pravokutnik 42"/>
          <p:cNvSpPr/>
          <p:nvPr/>
        </p:nvSpPr>
        <p:spPr>
          <a:xfrm>
            <a:off x="467544" y="2276872"/>
            <a:ext cx="2016224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A3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44" name="Zaobljeni pravokutnik 43"/>
          <p:cNvSpPr/>
          <p:nvPr/>
        </p:nvSpPr>
        <p:spPr>
          <a:xfrm>
            <a:off x="395536" y="3284984"/>
            <a:ext cx="2016224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A4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45" name="Zaobljeni pravokutnik 44"/>
          <p:cNvSpPr/>
          <p:nvPr/>
        </p:nvSpPr>
        <p:spPr>
          <a:xfrm>
            <a:off x="2483768" y="3284984"/>
            <a:ext cx="2016224" cy="9361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B4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46" name="Zaobljeni pravokutnik 45"/>
          <p:cNvSpPr/>
          <p:nvPr/>
        </p:nvSpPr>
        <p:spPr>
          <a:xfrm>
            <a:off x="4572000" y="2276872"/>
            <a:ext cx="2016224" cy="93610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C3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47" name="Zaobljeni pravokutnik 46"/>
          <p:cNvSpPr/>
          <p:nvPr/>
        </p:nvSpPr>
        <p:spPr>
          <a:xfrm>
            <a:off x="4572000" y="1340768"/>
            <a:ext cx="2016224" cy="93610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C2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48" name="Zaobljeni pravokutnik 47"/>
          <p:cNvSpPr/>
          <p:nvPr/>
        </p:nvSpPr>
        <p:spPr>
          <a:xfrm>
            <a:off x="4572000" y="332656"/>
            <a:ext cx="2016224" cy="93610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C1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49" name="Zaobljeni pravokutnik 48"/>
          <p:cNvSpPr/>
          <p:nvPr/>
        </p:nvSpPr>
        <p:spPr>
          <a:xfrm>
            <a:off x="6660232" y="332656"/>
            <a:ext cx="2016224" cy="9361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chemeClr val="tx1"/>
                </a:solidFill>
              </a:rPr>
              <a:t>D</a:t>
            </a:r>
            <a:r>
              <a:rPr lang="hr-HR" sz="4000" b="1" dirty="0" smtClean="0">
                <a:solidFill>
                  <a:schemeClr val="tx1"/>
                </a:solidFill>
              </a:rPr>
              <a:t>1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50" name="Zaobljeni pravokutnik 49"/>
          <p:cNvSpPr/>
          <p:nvPr/>
        </p:nvSpPr>
        <p:spPr>
          <a:xfrm>
            <a:off x="6660232" y="1340768"/>
            <a:ext cx="2016224" cy="9361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C2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51" name="Zaobljeni pravokutnik 50"/>
          <p:cNvSpPr/>
          <p:nvPr/>
        </p:nvSpPr>
        <p:spPr>
          <a:xfrm>
            <a:off x="6660232" y="2276872"/>
            <a:ext cx="2016224" cy="9361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D3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52" name="Zaobljeni pravokutnik 51"/>
          <p:cNvSpPr/>
          <p:nvPr/>
        </p:nvSpPr>
        <p:spPr>
          <a:xfrm>
            <a:off x="4572000" y="3284984"/>
            <a:ext cx="2016224" cy="93610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C4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53" name="Zaobljeni pravokutnik 52"/>
          <p:cNvSpPr/>
          <p:nvPr/>
        </p:nvSpPr>
        <p:spPr>
          <a:xfrm>
            <a:off x="6660232" y="3284984"/>
            <a:ext cx="2016224" cy="9361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D4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54" name="Zaobljeni pravokutnik 53"/>
          <p:cNvSpPr/>
          <p:nvPr/>
        </p:nvSpPr>
        <p:spPr>
          <a:xfrm>
            <a:off x="6660232" y="4293096"/>
            <a:ext cx="2016224" cy="9361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5" name="Zaobljeni pravokutnik 54"/>
          <p:cNvSpPr/>
          <p:nvPr/>
        </p:nvSpPr>
        <p:spPr>
          <a:xfrm>
            <a:off x="4572000" y="4293096"/>
            <a:ext cx="2016224" cy="93610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6" name="Zaobljeni pravokutnik 55"/>
          <p:cNvSpPr/>
          <p:nvPr/>
        </p:nvSpPr>
        <p:spPr>
          <a:xfrm>
            <a:off x="2483768" y="4293096"/>
            <a:ext cx="2016224" cy="9361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57" name="Zaobljeni pravokutnik 56"/>
          <p:cNvSpPr/>
          <p:nvPr/>
        </p:nvSpPr>
        <p:spPr>
          <a:xfrm>
            <a:off x="467544" y="4293096"/>
            <a:ext cx="2016224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A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58" name="Zaobljeni pravokutnik 57"/>
          <p:cNvSpPr/>
          <p:nvPr/>
        </p:nvSpPr>
        <p:spPr>
          <a:xfrm>
            <a:off x="395536" y="5229200"/>
            <a:ext cx="8208912" cy="93610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KONAČNO RJEŠENJE</a:t>
            </a:r>
            <a:endParaRPr lang="hr-H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jazava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4005064"/>
            <a:ext cx="2419350" cy="1885950"/>
          </a:xfrm>
        </p:spPr>
      </p:pic>
      <p:pic>
        <p:nvPicPr>
          <p:cNvPr id="6" name="Rezervirano mjesto sadržaja 5" descr="šišmiš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55576" y="908720"/>
            <a:ext cx="2466975" cy="1857375"/>
          </a:xfrm>
        </p:spPr>
      </p:pic>
      <p:sp>
        <p:nvSpPr>
          <p:cNvPr id="7" name="TekstniOkvir 6"/>
          <p:cNvSpPr txBox="1"/>
          <p:nvPr/>
        </p:nvSpPr>
        <p:spPr>
          <a:xfrm>
            <a:off x="4427984" y="1988840"/>
            <a:ext cx="1802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spc="600" dirty="0" smtClean="0">
                <a:solidFill>
                  <a:schemeClr val="tx2"/>
                </a:solidFill>
              </a:rPr>
              <a:t>šiš</a:t>
            </a:r>
            <a:r>
              <a:rPr lang="hr-HR" sz="3600" b="1" spc="600" dirty="0" smtClean="0">
                <a:solidFill>
                  <a:schemeClr val="accent6"/>
                </a:solidFill>
              </a:rPr>
              <a:t>miš</a:t>
            </a:r>
            <a:endParaRPr lang="hr-HR" sz="3600" b="1" spc="600" dirty="0">
              <a:solidFill>
                <a:schemeClr val="accent6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4499992" y="4653136"/>
            <a:ext cx="2100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spc="600" dirty="0" smtClean="0">
                <a:solidFill>
                  <a:schemeClr val="tx2"/>
                </a:solidFill>
              </a:rPr>
              <a:t>ja</a:t>
            </a:r>
            <a:r>
              <a:rPr lang="hr-HR" sz="3600" b="1" spc="600" dirty="0" smtClean="0">
                <a:solidFill>
                  <a:schemeClr val="accent6"/>
                </a:solidFill>
              </a:rPr>
              <a:t>za</a:t>
            </a:r>
            <a:r>
              <a:rPr lang="hr-HR" sz="3600" b="1" spc="600" dirty="0" smtClean="0">
                <a:solidFill>
                  <a:schemeClr val="tx2"/>
                </a:solidFill>
              </a:rPr>
              <a:t>vac</a:t>
            </a:r>
            <a:endParaRPr lang="hr-HR" sz="3600" b="1" spc="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žab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24744"/>
            <a:ext cx="2466975" cy="1847850"/>
          </a:xfrm>
        </p:spPr>
      </p:pic>
      <p:pic>
        <p:nvPicPr>
          <p:cNvPr id="6" name="Rezervirano mjesto sadržaja 5" descr="zmij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43608" y="4005064"/>
            <a:ext cx="2466975" cy="1847850"/>
          </a:xfrm>
        </p:spPr>
      </p:pic>
      <p:sp>
        <p:nvSpPr>
          <p:cNvPr id="7" name="TekstniOkvir 6"/>
          <p:cNvSpPr txBox="1"/>
          <p:nvPr/>
        </p:nvSpPr>
        <p:spPr>
          <a:xfrm>
            <a:off x="5364088" y="1916832"/>
            <a:ext cx="1373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spc="600" dirty="0" smtClean="0">
                <a:solidFill>
                  <a:schemeClr val="tx2"/>
                </a:solidFill>
              </a:rPr>
              <a:t>ža</a:t>
            </a:r>
            <a:r>
              <a:rPr lang="hr-HR" sz="3600" b="1" spc="600" dirty="0" smtClean="0">
                <a:solidFill>
                  <a:schemeClr val="accent6"/>
                </a:solidFill>
              </a:rPr>
              <a:t>ba</a:t>
            </a:r>
            <a:endParaRPr lang="hr-HR" sz="3600" b="1" spc="600" dirty="0">
              <a:solidFill>
                <a:schemeClr val="accent6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5508104" y="4509120"/>
            <a:ext cx="1587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spc="600" dirty="0" smtClean="0">
                <a:solidFill>
                  <a:schemeClr val="tx2"/>
                </a:solidFill>
              </a:rPr>
              <a:t>zmi</a:t>
            </a:r>
            <a:r>
              <a:rPr lang="hr-HR" sz="3600" b="1" spc="600" dirty="0" smtClean="0">
                <a:solidFill>
                  <a:schemeClr val="accent6"/>
                </a:solidFill>
              </a:rPr>
              <a:t>ja</a:t>
            </a:r>
            <a:endParaRPr lang="hr-HR" sz="3600" b="1" spc="6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Što rade ljudi?</a:t>
            </a:r>
            <a:endParaRPr lang="hr-HR" b="1" dirty="0"/>
          </a:p>
        </p:txBody>
      </p:sp>
      <p:pic>
        <p:nvPicPr>
          <p:cNvPr id="4" name="Rezervirano mjesto sadržaja 3" descr="495418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1656184" cy="1656184"/>
          </a:xfrm>
        </p:spPr>
      </p:pic>
      <p:sp>
        <p:nvSpPr>
          <p:cNvPr id="5" name="TekstniOkvir 4"/>
          <p:cNvSpPr txBox="1"/>
          <p:nvPr/>
        </p:nvSpPr>
        <p:spPr>
          <a:xfrm>
            <a:off x="4355976" y="1916832"/>
            <a:ext cx="225895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3600" b="1" spc="600" dirty="0" smtClean="0">
                <a:solidFill>
                  <a:srgbClr val="7030A0"/>
                </a:solidFill>
              </a:rPr>
              <a:t>Šti</a:t>
            </a:r>
            <a:r>
              <a:rPr lang="hr-HR" sz="3600" b="1" spc="600" dirty="0" smtClean="0">
                <a:solidFill>
                  <a:srgbClr val="00B050"/>
                </a:solidFill>
              </a:rPr>
              <a:t>ha</a:t>
            </a:r>
            <a:r>
              <a:rPr lang="hr-HR" sz="3600" b="1" spc="600" dirty="0" smtClean="0">
                <a:solidFill>
                  <a:srgbClr val="7030A0"/>
                </a:solidFill>
              </a:rPr>
              <a:t>ju</a:t>
            </a:r>
            <a:r>
              <a:rPr lang="hr-HR" sz="3600" b="1" spc="600" dirty="0" smtClean="0"/>
              <a:t>.</a:t>
            </a:r>
            <a:endParaRPr lang="hr-HR" sz="3600" b="1" spc="600" dirty="0"/>
          </a:p>
        </p:txBody>
      </p:sp>
      <p:pic>
        <p:nvPicPr>
          <p:cNvPr id="2050" name="Picture 2" descr="C:\Users\Bogdanka\Pictures\2012-13\proljeće\preuzmi (1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852936"/>
            <a:ext cx="2466975" cy="1847850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>
            <a:off x="4283968" y="3645024"/>
            <a:ext cx="2866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spc="600" dirty="0" smtClean="0">
                <a:solidFill>
                  <a:srgbClr val="7030A0"/>
                </a:solidFill>
              </a:rPr>
              <a:t>O</a:t>
            </a:r>
            <a:r>
              <a:rPr lang="hr-HR" sz="3600" b="1" spc="600" dirty="0" smtClean="0">
                <a:solidFill>
                  <a:srgbClr val="00B050"/>
                </a:solidFill>
              </a:rPr>
              <a:t>ru</a:t>
            </a:r>
            <a:r>
              <a:rPr lang="hr-HR" sz="3600" b="1" spc="600" dirty="0" smtClean="0"/>
              <a:t> </a:t>
            </a:r>
            <a:r>
              <a:rPr lang="hr-HR" sz="3600" b="1" spc="600" dirty="0" smtClean="0">
                <a:solidFill>
                  <a:srgbClr val="7030A0"/>
                </a:solidFill>
              </a:rPr>
              <a:t>i</a:t>
            </a:r>
            <a:r>
              <a:rPr lang="hr-HR" sz="3600" b="1" spc="600" dirty="0" smtClean="0"/>
              <a:t> </a:t>
            </a:r>
            <a:r>
              <a:rPr lang="hr-HR" sz="3600" b="1" spc="600" dirty="0" smtClean="0">
                <a:solidFill>
                  <a:srgbClr val="00B050"/>
                </a:solidFill>
              </a:rPr>
              <a:t>si</a:t>
            </a:r>
            <a:r>
              <a:rPr lang="hr-HR" sz="3600" b="1" spc="600" dirty="0" smtClean="0">
                <a:solidFill>
                  <a:srgbClr val="7030A0"/>
                </a:solidFill>
              </a:rPr>
              <a:t>ju</a:t>
            </a:r>
            <a:r>
              <a:rPr lang="hr-HR" sz="3600" b="1" spc="600" dirty="0" smtClean="0"/>
              <a:t>.</a:t>
            </a:r>
            <a:endParaRPr lang="hr-HR" sz="3600" b="1" spc="600" dirty="0"/>
          </a:p>
        </p:txBody>
      </p:sp>
      <p:pic>
        <p:nvPicPr>
          <p:cNvPr id="2051" name="Picture 3" descr="C:\Users\Bogdanka\Pictures\2012-13\proljeće\images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941168"/>
            <a:ext cx="2609850" cy="1752600"/>
          </a:xfrm>
          <a:prstGeom prst="rect">
            <a:avLst/>
          </a:prstGeom>
          <a:noFill/>
        </p:spPr>
      </p:pic>
      <p:sp>
        <p:nvSpPr>
          <p:cNvPr id="9" name="TekstniOkvir 8"/>
          <p:cNvSpPr txBox="1"/>
          <p:nvPr/>
        </p:nvSpPr>
        <p:spPr>
          <a:xfrm>
            <a:off x="4427984" y="5517232"/>
            <a:ext cx="2279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spc="600" dirty="0" smtClean="0">
                <a:solidFill>
                  <a:srgbClr val="7030A0"/>
                </a:solidFill>
              </a:rPr>
              <a:t>O</a:t>
            </a:r>
            <a:r>
              <a:rPr lang="hr-HR" sz="3600" b="1" spc="600" dirty="0" smtClean="0">
                <a:solidFill>
                  <a:srgbClr val="00B050"/>
                </a:solidFill>
              </a:rPr>
              <a:t>re</a:t>
            </a:r>
            <a:r>
              <a:rPr lang="hr-HR" sz="3600" b="1" spc="600" dirty="0" smtClean="0">
                <a:solidFill>
                  <a:srgbClr val="7030A0"/>
                </a:solidFill>
              </a:rPr>
              <a:t>zu</a:t>
            </a:r>
            <a:r>
              <a:rPr lang="hr-HR" sz="3600" b="1" spc="600" dirty="0" smtClean="0">
                <a:solidFill>
                  <a:srgbClr val="00B050"/>
                </a:solidFill>
              </a:rPr>
              <a:t>ju</a:t>
            </a:r>
            <a:r>
              <a:rPr lang="hr-HR" b="1" dirty="0" smtClean="0"/>
              <a:t>.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Strojevi i alatke</a:t>
            </a:r>
            <a:endParaRPr lang="hr-HR" b="1" dirty="0"/>
          </a:p>
        </p:txBody>
      </p:sp>
      <p:pic>
        <p:nvPicPr>
          <p:cNvPr id="4" name="Rezervirano mjesto sadržaja 3" descr="images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3068960"/>
            <a:ext cx="1577752" cy="1577752"/>
          </a:xfrm>
        </p:spPr>
      </p:pic>
      <p:pic>
        <p:nvPicPr>
          <p:cNvPr id="3074" name="Picture 2" descr="C:\Users\Bogdanka\Pictures\2012-13\proljeće\preuzmi (1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97152"/>
            <a:ext cx="1440160" cy="1798409"/>
          </a:xfrm>
          <a:prstGeom prst="rect">
            <a:avLst/>
          </a:prstGeom>
          <a:noFill/>
        </p:spPr>
      </p:pic>
      <p:pic>
        <p:nvPicPr>
          <p:cNvPr id="3075" name="Picture 3" descr="C:\Users\Bogdanka\Pictures\2012-13\proljeće\preuzmi (1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268760"/>
            <a:ext cx="2002563" cy="1499989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>
            <a:off x="3995936" y="1772816"/>
            <a:ext cx="2051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spc="600" dirty="0" smtClean="0">
                <a:solidFill>
                  <a:srgbClr val="00B050"/>
                </a:solidFill>
              </a:rPr>
              <a:t>trak</a:t>
            </a:r>
            <a:r>
              <a:rPr lang="hr-HR" sz="3600" b="1" spc="600" dirty="0" smtClean="0">
                <a:solidFill>
                  <a:srgbClr val="FF0000"/>
                </a:solidFill>
              </a:rPr>
              <a:t>tor</a:t>
            </a:r>
            <a:endParaRPr lang="hr-HR" sz="3600" b="1" spc="600" dirty="0">
              <a:solidFill>
                <a:srgbClr val="FF0000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3779912" y="3645024"/>
            <a:ext cx="3931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spc="600" dirty="0" err="1">
                <a:solidFill>
                  <a:srgbClr val="00B050"/>
                </a:solidFill>
              </a:rPr>
              <a:t>š</a:t>
            </a:r>
            <a:r>
              <a:rPr lang="hr-HR" sz="3600" b="1" spc="600" dirty="0" err="1" smtClean="0">
                <a:solidFill>
                  <a:srgbClr val="00B050"/>
                </a:solidFill>
              </a:rPr>
              <a:t>ti</a:t>
            </a:r>
            <a:r>
              <a:rPr lang="hr-HR" sz="3600" b="1" spc="600" dirty="0" err="1" smtClean="0">
                <a:solidFill>
                  <a:srgbClr val="FF0000"/>
                </a:solidFill>
              </a:rPr>
              <a:t>ha</a:t>
            </a:r>
            <a:r>
              <a:rPr lang="hr-HR" sz="3600" b="1" spc="600" dirty="0" err="1" smtClean="0">
                <a:solidFill>
                  <a:srgbClr val="00B050"/>
                </a:solidFill>
              </a:rPr>
              <a:t>ća</a:t>
            </a:r>
            <a:r>
              <a:rPr lang="hr-HR" sz="3600" b="1" spc="600" dirty="0" smtClean="0"/>
              <a:t> </a:t>
            </a:r>
            <a:r>
              <a:rPr lang="hr-HR" sz="3600" b="1" spc="600" dirty="0" smtClean="0">
                <a:solidFill>
                  <a:srgbClr val="FF0000"/>
                </a:solidFill>
              </a:rPr>
              <a:t>lo</a:t>
            </a:r>
            <a:r>
              <a:rPr lang="hr-HR" sz="3600" b="1" spc="600" dirty="0" smtClean="0">
                <a:solidFill>
                  <a:srgbClr val="00B050"/>
                </a:solidFill>
              </a:rPr>
              <a:t>pa</a:t>
            </a:r>
            <a:r>
              <a:rPr lang="hr-HR" sz="3600" b="1" spc="600" dirty="0" smtClean="0">
                <a:solidFill>
                  <a:srgbClr val="FF0000"/>
                </a:solidFill>
              </a:rPr>
              <a:t>ta</a:t>
            </a:r>
            <a:endParaRPr lang="hr-HR" sz="3600" b="1" spc="600" dirty="0">
              <a:solidFill>
                <a:srgbClr val="FF0000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3923928" y="5373216"/>
            <a:ext cx="2498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spc="600" dirty="0" err="1" smtClean="0">
                <a:solidFill>
                  <a:srgbClr val="00B050"/>
                </a:solidFill>
              </a:rPr>
              <a:t>grab</a:t>
            </a:r>
            <a:r>
              <a:rPr lang="hr-HR" sz="3600" b="1" spc="600" dirty="0" err="1" smtClean="0">
                <a:solidFill>
                  <a:srgbClr val="FF0000"/>
                </a:solidFill>
              </a:rPr>
              <a:t>lji</a:t>
            </a:r>
            <a:r>
              <a:rPr lang="hr-HR" sz="3600" b="1" spc="600" dirty="0" err="1" smtClean="0">
                <a:solidFill>
                  <a:srgbClr val="00B050"/>
                </a:solidFill>
              </a:rPr>
              <a:t>ce</a:t>
            </a:r>
            <a:endParaRPr lang="hr-HR" sz="3600" b="1" spc="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hr-HR" b="1" dirty="0" smtClean="0"/>
              <a:t>Što sijemo?</a:t>
            </a:r>
            <a:endParaRPr lang="hr-HR" b="1" dirty="0"/>
          </a:p>
        </p:txBody>
      </p:sp>
      <p:pic>
        <p:nvPicPr>
          <p:cNvPr id="9" name="Rezervirano mjesto sadržaja 8" descr="images (7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36096" y="3356992"/>
            <a:ext cx="2466975" cy="1847850"/>
          </a:xfr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4644008" y="260648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Što sadimo?</a:t>
            </a:r>
          </a:p>
        </p:txBody>
      </p:sp>
      <p:pic>
        <p:nvPicPr>
          <p:cNvPr id="4098" name="Picture 2" descr="C:\Users\Bogdanka\Pictures\2012-13\proljeće\preuzmi (19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01008"/>
            <a:ext cx="2800350" cy="1638300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>
            <a:off x="1259632" y="5373216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spc="600" dirty="0" smtClean="0">
                <a:solidFill>
                  <a:srgbClr val="FF0000"/>
                </a:solidFill>
              </a:rPr>
              <a:t>sje</a:t>
            </a:r>
            <a:r>
              <a:rPr lang="hr-HR" sz="3600" b="1" spc="600" dirty="0" smtClean="0">
                <a:solidFill>
                  <a:schemeClr val="tx2"/>
                </a:solidFill>
              </a:rPr>
              <a:t>me</a:t>
            </a:r>
            <a:endParaRPr lang="hr-HR" sz="3600" b="1" spc="600" dirty="0">
              <a:solidFill>
                <a:schemeClr val="tx2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628800"/>
            <a:ext cx="27146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Users\Bogdanka\Pictures\2012-13\proljeće\images (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412776"/>
            <a:ext cx="2466975" cy="1847850"/>
          </a:xfrm>
          <a:prstGeom prst="rect">
            <a:avLst/>
          </a:prstGeom>
          <a:noFill/>
        </p:spPr>
      </p:pic>
      <p:sp>
        <p:nvSpPr>
          <p:cNvPr id="11" name="TekstniOkvir 10"/>
          <p:cNvSpPr txBox="1"/>
          <p:nvPr/>
        </p:nvSpPr>
        <p:spPr>
          <a:xfrm>
            <a:off x="5508104" y="5517232"/>
            <a:ext cx="217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spc="600" dirty="0" smtClean="0">
                <a:solidFill>
                  <a:srgbClr val="FF0000"/>
                </a:solidFill>
              </a:rPr>
              <a:t>sad</a:t>
            </a:r>
            <a:r>
              <a:rPr lang="hr-HR" sz="3600" b="1" spc="600" dirty="0" smtClean="0">
                <a:solidFill>
                  <a:schemeClr val="tx2"/>
                </a:solidFill>
              </a:rPr>
              <a:t>ni</a:t>
            </a:r>
            <a:r>
              <a:rPr lang="hr-HR" sz="3600" b="1" spc="600" dirty="0" smtClean="0">
                <a:solidFill>
                  <a:srgbClr val="FF0000"/>
                </a:solidFill>
              </a:rPr>
              <a:t>ce</a:t>
            </a:r>
            <a:endParaRPr lang="hr-HR" sz="3600" b="1" spc="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Što biljci treba za rast?</a:t>
            </a:r>
            <a:endParaRPr lang="hr-HR" b="1" dirty="0"/>
          </a:p>
        </p:txBody>
      </p:sp>
      <p:pic>
        <p:nvPicPr>
          <p:cNvPr id="30722" name="Picture 2" descr="C:\Users\Bogdanka\Pictures\2012-13\proljeće\MB90004115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052736"/>
            <a:ext cx="2088232" cy="2088232"/>
          </a:xfrm>
          <a:prstGeom prst="rect">
            <a:avLst/>
          </a:prstGeom>
          <a:noFill/>
        </p:spPr>
      </p:pic>
      <p:pic>
        <p:nvPicPr>
          <p:cNvPr id="30723" name="Picture 3" descr="C:\Users\Bogdanka\Pictures\2012-13\proljeće\MB90004115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88840"/>
            <a:ext cx="1828800" cy="1828800"/>
          </a:xfrm>
          <a:prstGeom prst="rect">
            <a:avLst/>
          </a:prstGeom>
          <a:noFill/>
        </p:spPr>
      </p:pic>
      <p:pic>
        <p:nvPicPr>
          <p:cNvPr id="30724" name="Picture 4" descr="C:\Users\Bogdanka\Pictures\2012-13\proljeće\MB90004115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124744"/>
            <a:ext cx="1828800" cy="1828800"/>
          </a:xfrm>
          <a:prstGeom prst="rect">
            <a:avLst/>
          </a:prstGeom>
          <a:noFill/>
        </p:spPr>
      </p:pic>
      <p:pic>
        <p:nvPicPr>
          <p:cNvPr id="30725" name="Picture 5" descr="C:\Users\Bogdanka\Pictures\2012-13\proljeće\MB90028347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-531440"/>
            <a:ext cx="4608512" cy="4608512"/>
          </a:xfrm>
          <a:prstGeom prst="rect">
            <a:avLst/>
          </a:prstGeom>
          <a:noFill/>
        </p:spPr>
      </p:pic>
      <p:pic>
        <p:nvPicPr>
          <p:cNvPr id="30726" name="Picture 6" descr="C:\Users\Bogdanka\Pictures\2012-13\proljeće\MB9001228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14908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2890664" cy="908720"/>
          </a:xfrm>
        </p:spPr>
        <p:txBody>
          <a:bodyPr>
            <a:normAutofit/>
          </a:bodyPr>
          <a:lstStyle/>
          <a:p>
            <a:r>
              <a:rPr lang="hr-HR" b="1" dirty="0" smtClean="0"/>
              <a:t>Biljke</a:t>
            </a:r>
            <a:endParaRPr lang="hr-HR" b="1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4572000" y="0"/>
            <a:ext cx="4042792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Životinje</a:t>
            </a:r>
          </a:p>
        </p:txBody>
      </p:sp>
      <p:pic>
        <p:nvPicPr>
          <p:cNvPr id="5122" name="Picture 2" descr="C:\Users\Bogdanka\Pictures\2012-13\proljeće\preuzmi (1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25144"/>
            <a:ext cx="1731340" cy="1152128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80928"/>
            <a:ext cx="1872208" cy="12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niOkvir 7"/>
          <p:cNvSpPr txBox="1"/>
          <p:nvPr/>
        </p:nvSpPr>
        <p:spPr>
          <a:xfrm>
            <a:off x="2339752" y="3068960"/>
            <a:ext cx="1880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spc="600" dirty="0" smtClean="0">
                <a:solidFill>
                  <a:srgbClr val="00B050"/>
                </a:solidFill>
              </a:rPr>
              <a:t>li</a:t>
            </a:r>
            <a:r>
              <a:rPr lang="hr-HR" sz="3600" b="1" spc="600" dirty="0" smtClean="0">
                <a:solidFill>
                  <a:srgbClr val="FF0000"/>
                </a:solidFill>
              </a:rPr>
              <a:t>st</a:t>
            </a:r>
            <a:r>
              <a:rPr lang="hr-HR" sz="3600" b="1" spc="600" dirty="0" smtClean="0">
                <a:solidFill>
                  <a:srgbClr val="00B050"/>
                </a:solidFill>
              </a:rPr>
              <a:t>aju</a:t>
            </a:r>
            <a:endParaRPr lang="hr-HR" sz="3600" b="1" spc="600" dirty="0">
              <a:solidFill>
                <a:srgbClr val="00B050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2123728" y="4941168"/>
            <a:ext cx="2511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spc="600" dirty="0" smtClean="0">
                <a:solidFill>
                  <a:srgbClr val="00B050"/>
                </a:solidFill>
              </a:rPr>
              <a:t>c</a:t>
            </a:r>
            <a:r>
              <a:rPr lang="hr-HR" sz="3600" b="1" spc="600" smtClean="0">
                <a:solidFill>
                  <a:srgbClr val="00B050"/>
                </a:solidFill>
              </a:rPr>
              <a:t>vje</a:t>
            </a:r>
            <a:r>
              <a:rPr lang="hr-HR" sz="3600" b="1" spc="600" smtClean="0">
                <a:solidFill>
                  <a:srgbClr val="FF0000"/>
                </a:solidFill>
              </a:rPr>
              <a:t>ta</a:t>
            </a:r>
            <a:r>
              <a:rPr lang="hr-HR" sz="3600" b="1" spc="600" smtClean="0">
                <a:solidFill>
                  <a:srgbClr val="00B050"/>
                </a:solidFill>
              </a:rPr>
              <a:t>ju</a:t>
            </a:r>
            <a:r>
              <a:rPr lang="hr-HR" sz="3600" b="1" spc="600" dirty="0" smtClean="0">
                <a:solidFill>
                  <a:srgbClr val="00B050"/>
                </a:solidFill>
              </a:rPr>
              <a:t>.</a:t>
            </a:r>
            <a:endParaRPr lang="hr-HR" sz="3600" b="1" spc="600" dirty="0">
              <a:solidFill>
                <a:srgbClr val="00B050"/>
              </a:solidFill>
            </a:endParaRPr>
          </a:p>
        </p:txBody>
      </p:sp>
      <p:pic>
        <p:nvPicPr>
          <p:cNvPr id="5125" name="Picture 5" descr="C:\Users\Bogdanka\Pictures\2012-13\proljeće\preuzmi (1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132856"/>
            <a:ext cx="2017018" cy="1575253"/>
          </a:xfrm>
          <a:prstGeom prst="rect">
            <a:avLst/>
          </a:prstGeom>
          <a:noFill/>
        </p:spPr>
      </p:pic>
      <p:pic>
        <p:nvPicPr>
          <p:cNvPr id="5126" name="Picture 6" descr="C:\Users\Bogdanka\Pictures\2012-13\proljeće\preuzmi (1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836712"/>
            <a:ext cx="1656184" cy="1088178"/>
          </a:xfrm>
          <a:prstGeom prst="rect">
            <a:avLst/>
          </a:prstGeom>
          <a:noFill/>
        </p:spPr>
      </p:pic>
      <p:pic>
        <p:nvPicPr>
          <p:cNvPr id="5127" name="Picture 7" descr="C:\Users\Bogdanka\Pictures\2012-13\proljeće\preuzmi (1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077072"/>
            <a:ext cx="2034927" cy="1524231"/>
          </a:xfrm>
          <a:prstGeom prst="rect">
            <a:avLst/>
          </a:prstGeom>
          <a:noFill/>
        </p:spPr>
      </p:pic>
      <p:sp>
        <p:nvSpPr>
          <p:cNvPr id="15" name="TekstniOkvir 14"/>
          <p:cNvSpPr txBox="1"/>
          <p:nvPr/>
        </p:nvSpPr>
        <p:spPr>
          <a:xfrm>
            <a:off x="4716016" y="5733256"/>
            <a:ext cx="4429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spc="600" dirty="0">
                <a:solidFill>
                  <a:srgbClr val="0070C0"/>
                </a:solidFill>
              </a:rPr>
              <a:t>d</a:t>
            </a:r>
            <a:r>
              <a:rPr lang="hr-HR" sz="3600" b="1" spc="600" dirty="0" smtClean="0">
                <a:solidFill>
                  <a:srgbClr val="0070C0"/>
                </a:solidFill>
              </a:rPr>
              <a:t>o</a:t>
            </a:r>
            <a:r>
              <a:rPr lang="hr-HR" sz="3600" b="1" spc="600" dirty="0" smtClean="0">
                <a:solidFill>
                  <a:schemeClr val="accent6"/>
                </a:solidFill>
              </a:rPr>
              <a:t>bi</a:t>
            </a:r>
            <a:r>
              <a:rPr lang="hr-HR" sz="3600" b="1" spc="600" dirty="0" smtClean="0">
                <a:solidFill>
                  <a:schemeClr val="accent1"/>
                </a:solidFill>
              </a:rPr>
              <a:t>va</a:t>
            </a:r>
            <a:r>
              <a:rPr lang="hr-HR" sz="3600" b="1" spc="600" dirty="0" smtClean="0">
                <a:solidFill>
                  <a:schemeClr val="accent6"/>
                </a:solidFill>
              </a:rPr>
              <a:t>ju</a:t>
            </a:r>
            <a:r>
              <a:rPr lang="hr-HR" sz="3600" b="1" spc="600" dirty="0" smtClean="0"/>
              <a:t> </a:t>
            </a:r>
            <a:r>
              <a:rPr lang="hr-HR" sz="3600" b="1" spc="600" dirty="0" smtClean="0">
                <a:solidFill>
                  <a:srgbClr val="0070C0"/>
                </a:solidFill>
              </a:rPr>
              <a:t>mla</a:t>
            </a:r>
            <a:r>
              <a:rPr lang="hr-HR" sz="3600" b="1" spc="600" dirty="0" smtClean="0">
                <a:solidFill>
                  <a:schemeClr val="accent6"/>
                </a:solidFill>
              </a:rPr>
              <a:t>de.</a:t>
            </a:r>
            <a:endParaRPr lang="hr-HR" sz="3600" b="1" spc="600" dirty="0">
              <a:solidFill>
                <a:schemeClr val="accent6"/>
              </a:solidFill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836712"/>
            <a:ext cx="1728192" cy="129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kstniOkvir 16"/>
          <p:cNvSpPr txBox="1"/>
          <p:nvPr/>
        </p:nvSpPr>
        <p:spPr>
          <a:xfrm>
            <a:off x="2483768" y="1124744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spc="600" dirty="0" smtClean="0">
                <a:solidFill>
                  <a:srgbClr val="00B050"/>
                </a:solidFill>
              </a:rPr>
              <a:t>pu</a:t>
            </a:r>
            <a:r>
              <a:rPr lang="hr-HR" sz="3600" b="1" spc="600" dirty="0" smtClean="0">
                <a:solidFill>
                  <a:srgbClr val="FF0000"/>
                </a:solidFill>
              </a:rPr>
              <a:t>pa</a:t>
            </a:r>
            <a:r>
              <a:rPr lang="hr-HR" sz="3600" b="1" spc="600" dirty="0" smtClean="0">
                <a:solidFill>
                  <a:srgbClr val="00B050"/>
                </a:solidFill>
              </a:rPr>
              <a:t>ju</a:t>
            </a:r>
            <a:endParaRPr lang="hr-HR" sz="3600" b="1" spc="600" dirty="0">
              <a:solidFill>
                <a:srgbClr val="00B050"/>
              </a:solidFill>
            </a:endParaRPr>
          </a:p>
        </p:txBody>
      </p:sp>
      <p:pic>
        <p:nvPicPr>
          <p:cNvPr id="5129" name="Picture 9" descr="C:\Users\Bogdanka\Pictures\2012-13\proljeće\MR90031805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304" y="132959"/>
            <a:ext cx="871180" cy="871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Što ja radim?</a:t>
            </a:r>
            <a:endParaRPr lang="hr-HR" b="1" dirty="0"/>
          </a:p>
        </p:txBody>
      </p:sp>
      <p:pic>
        <p:nvPicPr>
          <p:cNvPr id="6146" name="Picture 2" descr="C:\Users\Bogdanka\Pictures\2012-13\proljeće\igra_animiran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268760"/>
            <a:ext cx="3101330" cy="3101330"/>
          </a:xfrm>
          <a:prstGeom prst="rect">
            <a:avLst/>
          </a:prstGeom>
          <a:noFill/>
        </p:spPr>
      </p:pic>
      <p:pic>
        <p:nvPicPr>
          <p:cNvPr id="6147" name="Picture 3" descr="C:\Users\Bogdanka\Pictures\2012-13\proljeće\jimmy_runn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2627784" cy="2627784"/>
          </a:xfrm>
          <a:prstGeom prst="rect">
            <a:avLst/>
          </a:prstGeom>
          <a:noFill/>
        </p:spPr>
      </p:pic>
      <p:pic>
        <p:nvPicPr>
          <p:cNvPr id="6148" name="Picture 4" descr="C:\Users\Bogdanka\Pictures\2012-13\proljeće\books-animated-reade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736976"/>
            <a:ext cx="2121024" cy="2121024"/>
          </a:xfrm>
          <a:prstGeom prst="rect">
            <a:avLst/>
          </a:prstGeom>
          <a:noFill/>
        </p:spPr>
      </p:pic>
      <p:pic>
        <p:nvPicPr>
          <p:cNvPr id="6149" name="Picture 5" descr="C:\Users\Bogdanka\Pictures\2012-13\proljeće\Animacija-macak_na_knjizi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379036"/>
            <a:ext cx="2669654" cy="2478964"/>
          </a:xfrm>
          <a:prstGeom prst="rect">
            <a:avLst/>
          </a:prstGeom>
          <a:noFill/>
        </p:spPr>
      </p:pic>
      <p:pic>
        <p:nvPicPr>
          <p:cNvPr id="6151" name="Picture 7" descr="C:\Users\Bogdanka\Pictures\2012-13\proljeće\knjiga-animacij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53759">
            <a:off x="7092280" y="3068960"/>
            <a:ext cx="1394681" cy="1152128"/>
          </a:xfrm>
          <a:prstGeom prst="rect">
            <a:avLst/>
          </a:prstGeom>
          <a:noFill/>
        </p:spPr>
      </p:pic>
      <p:sp>
        <p:nvSpPr>
          <p:cNvPr id="6153" name="AutoShape 9" descr="http://os-gorjani.skole.hr/upload/os-gorjani/images/multistatic/33/Image/odbojka2%20animacij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154" name="Picture 10" descr="C:\Users\Bogdanka\Pictures\2012-13\proljeće\odbojka2 animacij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2420888"/>
            <a:ext cx="2232248" cy="2232248"/>
          </a:xfrm>
          <a:prstGeom prst="rect">
            <a:avLst/>
          </a:prstGeom>
          <a:noFill/>
        </p:spPr>
      </p:pic>
      <p:pic>
        <p:nvPicPr>
          <p:cNvPr id="6155" name="Picture 11" descr="C:\Users\Bogdanka\Pictures\2012-13\proljeće\Animacija-učenici i autobus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581128"/>
            <a:ext cx="1716782" cy="2008635"/>
          </a:xfrm>
          <a:prstGeom prst="rect">
            <a:avLst/>
          </a:prstGeom>
          <a:noFill/>
        </p:spPr>
      </p:pic>
      <p:pic>
        <p:nvPicPr>
          <p:cNvPr id="6156" name="Picture 12" descr="C:\Users\Bogdanka\Pictures\2012-13\proljeće\3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764704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35696" y="4581128"/>
            <a:ext cx="4824536" cy="1800200"/>
          </a:xfrm>
        </p:spPr>
        <p:txBody>
          <a:bodyPr/>
          <a:lstStyle/>
          <a:p>
            <a:r>
              <a:rPr lang="hr-HR" b="1" spc="600" dirty="0" smtClean="0"/>
              <a:t>KRAJ!</a:t>
            </a:r>
            <a:endParaRPr lang="hr-HR" b="1" spc="600" dirty="0"/>
          </a:p>
        </p:txBody>
      </p:sp>
      <p:pic>
        <p:nvPicPr>
          <p:cNvPr id="31746" name="Picture 2" descr="C:\Users\Bogdanka\Pictures\2012-13\proljeće\MB900354676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340768"/>
            <a:ext cx="3890565" cy="3890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139952" y="2420888"/>
            <a:ext cx="4318248" cy="1152128"/>
          </a:xfrm>
        </p:spPr>
        <p:txBody>
          <a:bodyPr>
            <a:normAutofit/>
          </a:bodyPr>
          <a:lstStyle/>
          <a:p>
            <a:r>
              <a:rPr lang="hr-HR" sz="6000" b="1" dirty="0" smtClean="0"/>
              <a:t>Proljeće</a:t>
            </a:r>
            <a:endParaRPr lang="hr-HR" sz="60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860032" y="5517232"/>
            <a:ext cx="2912368" cy="864096"/>
          </a:xfrm>
        </p:spPr>
        <p:txBody>
          <a:bodyPr>
            <a:normAutofit/>
          </a:bodyPr>
          <a:lstStyle/>
          <a:p>
            <a:r>
              <a:rPr lang="hr-HR" sz="1400" dirty="0" smtClean="0"/>
              <a:t>Bogdanka </a:t>
            </a:r>
            <a:r>
              <a:rPr lang="hr-HR" sz="1400" dirty="0" err="1" smtClean="0"/>
              <a:t>Conjar</a:t>
            </a:r>
            <a:endParaRPr lang="hr-HR" sz="1400" dirty="0" smtClean="0"/>
          </a:p>
          <a:p>
            <a:r>
              <a:rPr lang="hr-HR" sz="1400" dirty="0" smtClean="0"/>
              <a:t>OŠ </a:t>
            </a:r>
            <a:r>
              <a:rPr lang="hr-HR" sz="1400" dirty="0" err="1" smtClean="0"/>
              <a:t>Grabrik</a:t>
            </a:r>
            <a:endParaRPr lang="hr-HR" sz="1400" dirty="0" smtClean="0"/>
          </a:p>
          <a:p>
            <a:r>
              <a:rPr lang="hr-HR" sz="1400" dirty="0" smtClean="0"/>
              <a:t>Karlovac</a:t>
            </a:r>
            <a:endParaRPr lang="hr-HR" sz="1400" dirty="0"/>
          </a:p>
        </p:txBody>
      </p:sp>
      <p:pic>
        <p:nvPicPr>
          <p:cNvPr id="1026" name="Picture 2" descr="C:\Users\Bogdanka\Pictures\2012-13\proljeće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06672"/>
            <a:ext cx="2880320" cy="2157459"/>
          </a:xfrm>
          <a:prstGeom prst="rect">
            <a:avLst/>
          </a:prstGeom>
          <a:noFill/>
        </p:spPr>
      </p:pic>
      <p:pic>
        <p:nvPicPr>
          <p:cNvPr id="1027" name="Picture 3" descr="C:\Users\Bogdanka\Pictures\2012-13\proljeće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60648"/>
            <a:ext cx="3497188" cy="2191900"/>
          </a:xfrm>
          <a:prstGeom prst="rect">
            <a:avLst/>
          </a:prstGeom>
          <a:noFill/>
        </p:spPr>
      </p:pic>
      <p:pic>
        <p:nvPicPr>
          <p:cNvPr id="1028" name="Picture 4" descr="C:\Users\Bogdanka\Pictures\2012-13\proljeće\preuzmi (1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37701"/>
            <a:ext cx="3096344" cy="2319269"/>
          </a:xfrm>
          <a:prstGeom prst="rect">
            <a:avLst/>
          </a:prstGeom>
          <a:noFill/>
        </p:spPr>
      </p:pic>
      <p:pic>
        <p:nvPicPr>
          <p:cNvPr id="1029" name="Picture 5" descr="C:\Users\Bogdanka\Pictures\2012-13\proljeće\MB90035467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501008"/>
            <a:ext cx="1828800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Tko proviruje iz zemlje?</a:t>
            </a:r>
          </a:p>
        </p:txBody>
      </p:sp>
      <p:pic>
        <p:nvPicPr>
          <p:cNvPr id="5" name="Rezervirano mjesto sadržaja 4" descr="preuzmi (5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1" y="1556792"/>
            <a:ext cx="2669511" cy="1991866"/>
          </a:xfrm>
        </p:spPr>
      </p:pic>
      <p:pic>
        <p:nvPicPr>
          <p:cNvPr id="6" name="Rezervirano mjesto sadržaja 5" descr="preuzmi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259632" y="4005064"/>
            <a:ext cx="2448272" cy="2190015"/>
          </a:xfrm>
        </p:spPr>
      </p:pic>
      <p:sp>
        <p:nvSpPr>
          <p:cNvPr id="7" name="TekstniOkvir 6"/>
          <p:cNvSpPr txBox="1"/>
          <p:nvPr/>
        </p:nvSpPr>
        <p:spPr>
          <a:xfrm>
            <a:off x="5508104" y="2132856"/>
            <a:ext cx="2382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spc="600" dirty="0" smtClean="0">
                <a:solidFill>
                  <a:schemeClr val="accent1"/>
                </a:solidFill>
              </a:rPr>
              <a:t>vi</a:t>
            </a:r>
            <a:r>
              <a:rPr lang="hr-HR" sz="3600" b="1" spc="600" dirty="0" smtClean="0">
                <a:solidFill>
                  <a:srgbClr val="00B050"/>
                </a:solidFill>
              </a:rPr>
              <a:t>si</a:t>
            </a:r>
            <a:r>
              <a:rPr lang="hr-HR" sz="3600" b="1" spc="600" dirty="0" smtClean="0">
                <a:solidFill>
                  <a:schemeClr val="accent1"/>
                </a:solidFill>
              </a:rPr>
              <a:t>ba</a:t>
            </a:r>
            <a:r>
              <a:rPr lang="hr-HR" sz="3600" b="1" spc="600" dirty="0" smtClean="0">
                <a:solidFill>
                  <a:srgbClr val="00B050"/>
                </a:solidFill>
              </a:rPr>
              <a:t>ba</a:t>
            </a:r>
            <a:endParaRPr lang="hr-HR" sz="3600" b="1" spc="600" dirty="0">
              <a:solidFill>
                <a:srgbClr val="00B050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5652120" y="4581128"/>
            <a:ext cx="183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spc="600" dirty="0" smtClean="0">
                <a:solidFill>
                  <a:schemeClr val="accent1"/>
                </a:solidFill>
              </a:rPr>
              <a:t>ša</a:t>
            </a:r>
            <a:r>
              <a:rPr lang="hr-HR" sz="3600" b="1" spc="600" dirty="0" smtClean="0">
                <a:solidFill>
                  <a:srgbClr val="00B050"/>
                </a:solidFill>
              </a:rPr>
              <a:t>fran</a:t>
            </a:r>
            <a:endParaRPr lang="hr-HR" sz="3600" b="1" spc="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preuzm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052736"/>
            <a:ext cx="2980166" cy="2232248"/>
          </a:xfrm>
        </p:spPr>
      </p:pic>
      <p:pic>
        <p:nvPicPr>
          <p:cNvPr id="6" name="Rezervirano mjesto sadržaja 5" descr="preuzmi (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27584" y="4221088"/>
            <a:ext cx="2880320" cy="2121762"/>
          </a:xfrm>
        </p:spPr>
      </p:pic>
      <p:sp>
        <p:nvSpPr>
          <p:cNvPr id="7" name="TekstniOkvir 6"/>
          <p:cNvSpPr txBox="1"/>
          <p:nvPr/>
        </p:nvSpPr>
        <p:spPr>
          <a:xfrm>
            <a:off x="4932040" y="1988840"/>
            <a:ext cx="1747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spc="600" dirty="0" smtClean="0">
                <a:solidFill>
                  <a:srgbClr val="00B050"/>
                </a:solidFill>
              </a:rPr>
              <a:t>ja</a:t>
            </a:r>
            <a:r>
              <a:rPr lang="hr-HR" sz="3600" b="1" spc="600" dirty="0" smtClean="0">
                <a:solidFill>
                  <a:schemeClr val="tx2"/>
                </a:solidFill>
              </a:rPr>
              <a:t>glac</a:t>
            </a:r>
            <a:endParaRPr lang="hr-HR" sz="3600" b="1" spc="600" dirty="0">
              <a:solidFill>
                <a:schemeClr val="tx2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5004048" y="4941168"/>
            <a:ext cx="2447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spc="600" dirty="0" smtClean="0">
                <a:solidFill>
                  <a:srgbClr val="00B050"/>
                </a:solidFill>
              </a:rPr>
              <a:t>lju</a:t>
            </a:r>
            <a:r>
              <a:rPr lang="hr-HR" sz="3600" b="1" spc="600" dirty="0" smtClean="0">
                <a:solidFill>
                  <a:schemeClr val="tx2"/>
                </a:solidFill>
              </a:rPr>
              <a:t>bi</a:t>
            </a:r>
            <a:r>
              <a:rPr lang="hr-HR" sz="3600" b="1" spc="600" dirty="0" smtClean="0">
                <a:solidFill>
                  <a:srgbClr val="00B050"/>
                </a:solidFill>
              </a:rPr>
              <a:t>či</a:t>
            </a:r>
            <a:r>
              <a:rPr lang="hr-HR" sz="3600" b="1" spc="600" dirty="0" smtClean="0">
                <a:solidFill>
                  <a:schemeClr val="tx2"/>
                </a:solidFill>
              </a:rPr>
              <a:t>ca</a:t>
            </a:r>
            <a:endParaRPr lang="hr-HR" sz="3600" b="1" spc="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Tko se vraća iz toplijih krajeva?</a:t>
            </a:r>
            <a:endParaRPr lang="hr-HR" b="1" dirty="0"/>
          </a:p>
        </p:txBody>
      </p:sp>
      <p:pic>
        <p:nvPicPr>
          <p:cNvPr id="5" name="Rezervirano mjesto sadržaja 4" descr="preuzmi (3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3861048"/>
            <a:ext cx="2259419" cy="2437243"/>
          </a:xfrm>
        </p:spPr>
      </p:pic>
      <p:pic>
        <p:nvPicPr>
          <p:cNvPr id="6" name="Rezervirano mjesto sadržaja 5" descr="preuzmi (6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628800"/>
            <a:ext cx="2389948" cy="1790154"/>
          </a:xfrm>
        </p:spPr>
      </p:pic>
      <p:sp>
        <p:nvSpPr>
          <p:cNvPr id="8" name="TekstniOkvir 7"/>
          <p:cNvSpPr txBox="1"/>
          <p:nvPr/>
        </p:nvSpPr>
        <p:spPr>
          <a:xfrm>
            <a:off x="4860032" y="2492896"/>
            <a:ext cx="1374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spc="600" dirty="0" smtClean="0">
                <a:solidFill>
                  <a:schemeClr val="accent1"/>
                </a:solidFill>
              </a:rPr>
              <a:t>ro</a:t>
            </a:r>
            <a:r>
              <a:rPr lang="hr-HR" sz="3600" b="1" spc="600" dirty="0" smtClean="0">
                <a:solidFill>
                  <a:schemeClr val="accent6"/>
                </a:solidFill>
              </a:rPr>
              <a:t>da</a:t>
            </a:r>
            <a:endParaRPr lang="hr-HR" sz="3600" b="1" spc="600" dirty="0">
              <a:solidFill>
                <a:schemeClr val="accent6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4932040" y="4653136"/>
            <a:ext cx="2525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spc="600" dirty="0" smtClean="0">
                <a:solidFill>
                  <a:schemeClr val="accent1"/>
                </a:solidFill>
              </a:rPr>
              <a:t>la</a:t>
            </a:r>
            <a:r>
              <a:rPr lang="hr-HR" sz="3600" b="1" spc="600" dirty="0" smtClean="0">
                <a:solidFill>
                  <a:schemeClr val="accent6"/>
                </a:solidFill>
              </a:rPr>
              <a:t>sta</a:t>
            </a:r>
            <a:r>
              <a:rPr lang="hr-HR" sz="3600" b="1" spc="600" dirty="0" smtClean="0">
                <a:solidFill>
                  <a:schemeClr val="accent1"/>
                </a:solidFill>
              </a:rPr>
              <a:t>vi</a:t>
            </a:r>
            <a:r>
              <a:rPr lang="hr-HR" sz="3600" b="1" spc="600" dirty="0" smtClean="0">
                <a:solidFill>
                  <a:schemeClr val="accent6"/>
                </a:solidFill>
              </a:rPr>
              <a:t>ca</a:t>
            </a:r>
            <a:endParaRPr lang="hr-HR" sz="3600" b="1" spc="6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preuzmi (8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764704"/>
            <a:ext cx="2371725" cy="1933575"/>
          </a:xfrm>
        </p:spPr>
      </p:pic>
      <p:pic>
        <p:nvPicPr>
          <p:cNvPr id="6" name="Rezervirano mjesto sadržaja 5" descr="preuzmi (10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552" y="3933056"/>
            <a:ext cx="2476500" cy="1847850"/>
          </a:xfrm>
        </p:spPr>
      </p:pic>
      <p:sp>
        <p:nvSpPr>
          <p:cNvPr id="7" name="TekstniOkvir 6"/>
          <p:cNvSpPr txBox="1"/>
          <p:nvPr/>
        </p:nvSpPr>
        <p:spPr>
          <a:xfrm>
            <a:off x="5004048" y="2060848"/>
            <a:ext cx="1904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spc="600" dirty="0" smtClean="0">
                <a:solidFill>
                  <a:schemeClr val="accent1"/>
                </a:solidFill>
              </a:rPr>
              <a:t>čvo</a:t>
            </a:r>
            <a:r>
              <a:rPr lang="hr-HR" sz="3600" b="1" spc="600" dirty="0" smtClean="0">
                <a:solidFill>
                  <a:schemeClr val="accent6"/>
                </a:solidFill>
              </a:rPr>
              <a:t>rak</a:t>
            </a:r>
            <a:endParaRPr lang="hr-HR" sz="3600" b="1" spc="600" dirty="0">
              <a:solidFill>
                <a:schemeClr val="accent6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5436096" y="4437112"/>
            <a:ext cx="1644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spc="600" dirty="0" smtClean="0">
                <a:solidFill>
                  <a:schemeClr val="accent1"/>
                </a:solidFill>
              </a:rPr>
              <a:t>pa</a:t>
            </a:r>
            <a:r>
              <a:rPr lang="hr-HR" sz="3600" b="1" spc="600" dirty="0" smtClean="0">
                <a:solidFill>
                  <a:schemeClr val="accent6"/>
                </a:solidFill>
              </a:rPr>
              <a:t>tka</a:t>
            </a:r>
            <a:endParaRPr lang="hr-HR" sz="3600" b="1" spc="6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mrki soko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663952"/>
            <a:ext cx="2880320" cy="1884209"/>
          </a:xfrm>
        </p:spPr>
      </p:pic>
      <p:pic>
        <p:nvPicPr>
          <p:cNvPr id="6" name="Rezervirano mjesto sadržaja 5" descr="vuga ptica selic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259632" y="3066776"/>
            <a:ext cx="2520280" cy="2854724"/>
          </a:xfrm>
        </p:spPr>
      </p:pic>
      <p:sp>
        <p:nvSpPr>
          <p:cNvPr id="7" name="TekstniOkvir 6"/>
          <p:cNvSpPr txBox="1"/>
          <p:nvPr/>
        </p:nvSpPr>
        <p:spPr>
          <a:xfrm>
            <a:off x="5436096" y="1556792"/>
            <a:ext cx="1572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spc="600" dirty="0" smtClean="0">
                <a:solidFill>
                  <a:schemeClr val="tx2"/>
                </a:solidFill>
              </a:rPr>
              <a:t>so</a:t>
            </a:r>
            <a:r>
              <a:rPr lang="hr-HR" sz="3600" b="1" spc="600" dirty="0" smtClean="0">
                <a:solidFill>
                  <a:schemeClr val="accent6"/>
                </a:solidFill>
              </a:rPr>
              <a:t>kol</a:t>
            </a:r>
            <a:endParaRPr lang="hr-HR" sz="3600" b="1" spc="600" dirty="0">
              <a:solidFill>
                <a:schemeClr val="accent6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5508104" y="4365104"/>
            <a:ext cx="1398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spc="600" dirty="0" smtClean="0">
                <a:solidFill>
                  <a:schemeClr val="tx2"/>
                </a:solidFill>
              </a:rPr>
              <a:t>vu</a:t>
            </a:r>
            <a:r>
              <a:rPr lang="hr-HR" sz="3600" b="1" spc="600" dirty="0" smtClean="0">
                <a:solidFill>
                  <a:schemeClr val="accent6"/>
                </a:solidFill>
              </a:rPr>
              <a:t>ga</a:t>
            </a:r>
            <a:endParaRPr lang="hr-HR" sz="3600" b="1" spc="6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Tko se budi iz zimskog sna?</a:t>
            </a:r>
            <a:endParaRPr lang="hr-HR" b="1" dirty="0"/>
          </a:p>
        </p:txBody>
      </p:sp>
      <p:pic>
        <p:nvPicPr>
          <p:cNvPr id="5" name="Rezervirano mjesto sadržaja 4" descr="imag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4077072"/>
            <a:ext cx="2362200" cy="1933575"/>
          </a:xfrm>
        </p:spPr>
      </p:pic>
      <p:pic>
        <p:nvPicPr>
          <p:cNvPr id="6" name="Rezervirano mjesto sadržaja 5" descr="jež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99592" y="1628800"/>
            <a:ext cx="2533650" cy="1800225"/>
          </a:xfrm>
        </p:spPr>
      </p:pic>
      <p:sp>
        <p:nvSpPr>
          <p:cNvPr id="7" name="TekstniOkvir 6"/>
          <p:cNvSpPr txBox="1"/>
          <p:nvPr/>
        </p:nvSpPr>
        <p:spPr>
          <a:xfrm>
            <a:off x="5724128" y="2348880"/>
            <a:ext cx="944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spc="600" dirty="0" smtClean="0">
                <a:solidFill>
                  <a:schemeClr val="accent1"/>
                </a:solidFill>
              </a:rPr>
              <a:t>jež</a:t>
            </a:r>
            <a:endParaRPr lang="hr-HR" sz="3600" b="1" spc="600" dirty="0">
              <a:solidFill>
                <a:schemeClr val="accent1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5868144" y="4797152"/>
            <a:ext cx="1858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 smtClean="0">
                <a:solidFill>
                  <a:schemeClr val="accent1"/>
                </a:solidFill>
              </a:rPr>
              <a:t>med</a:t>
            </a:r>
            <a:r>
              <a:rPr lang="hr-HR" sz="3600" b="1" dirty="0" smtClean="0">
                <a:solidFill>
                  <a:schemeClr val="accent6"/>
                </a:solidFill>
              </a:rPr>
              <a:t>vjed</a:t>
            </a:r>
            <a:endParaRPr lang="hr-HR" sz="36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vjeveric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3933056"/>
            <a:ext cx="2466975" cy="1847850"/>
          </a:xfrm>
        </p:spPr>
      </p:pic>
      <p:pic>
        <p:nvPicPr>
          <p:cNvPr id="6" name="Rezervirano mjesto sadržaja 5" descr="puh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99592" y="836712"/>
            <a:ext cx="2419350" cy="1885950"/>
          </a:xfrm>
        </p:spPr>
      </p:pic>
      <p:sp>
        <p:nvSpPr>
          <p:cNvPr id="7" name="TekstniOkvir 6"/>
          <p:cNvSpPr txBox="1"/>
          <p:nvPr/>
        </p:nvSpPr>
        <p:spPr>
          <a:xfrm>
            <a:off x="5508104" y="1772816"/>
            <a:ext cx="1160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spc="600" dirty="0" smtClean="0">
                <a:solidFill>
                  <a:schemeClr val="tx2"/>
                </a:solidFill>
              </a:rPr>
              <a:t>puh</a:t>
            </a:r>
            <a:endParaRPr lang="hr-HR" sz="3600" b="1" spc="600" dirty="0">
              <a:solidFill>
                <a:schemeClr val="tx2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5724128" y="4293096"/>
            <a:ext cx="2586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spc="600" dirty="0" smtClean="0">
                <a:solidFill>
                  <a:schemeClr val="tx2"/>
                </a:solidFill>
              </a:rPr>
              <a:t>vje</a:t>
            </a:r>
            <a:r>
              <a:rPr lang="hr-HR" sz="3600" b="1" spc="600" dirty="0" smtClean="0">
                <a:solidFill>
                  <a:schemeClr val="accent6"/>
                </a:solidFill>
              </a:rPr>
              <a:t>ve</a:t>
            </a:r>
            <a:r>
              <a:rPr lang="hr-HR" sz="3600" b="1" spc="600" dirty="0" smtClean="0">
                <a:solidFill>
                  <a:schemeClr val="tx2"/>
                </a:solidFill>
              </a:rPr>
              <a:t>ri</a:t>
            </a:r>
            <a:r>
              <a:rPr lang="hr-HR" sz="3600" b="1" spc="600" dirty="0" smtClean="0">
                <a:solidFill>
                  <a:schemeClr val="accent6"/>
                </a:solidFill>
              </a:rPr>
              <a:t>ca</a:t>
            </a:r>
            <a:endParaRPr lang="hr-HR" sz="3600" b="1" spc="6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460</TotalTime>
  <Words>135</Words>
  <Application>Microsoft Office PowerPoint</Application>
  <PresentationFormat>Prikaz na zaslonu (4:3)</PresentationFormat>
  <Paragraphs>88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Office tema</vt:lpstr>
      <vt:lpstr>Slajd 1</vt:lpstr>
      <vt:lpstr>Proljeće</vt:lpstr>
      <vt:lpstr>Tko proviruje iz zemlje?</vt:lpstr>
      <vt:lpstr>Slajd 4</vt:lpstr>
      <vt:lpstr>Tko se vraća iz toplijih krajeva?</vt:lpstr>
      <vt:lpstr>Slajd 6</vt:lpstr>
      <vt:lpstr>Slajd 7</vt:lpstr>
      <vt:lpstr>Tko se budi iz zimskog sna?</vt:lpstr>
      <vt:lpstr>Slajd 9</vt:lpstr>
      <vt:lpstr>Slajd 10</vt:lpstr>
      <vt:lpstr>Slajd 11</vt:lpstr>
      <vt:lpstr>Što rade ljudi?</vt:lpstr>
      <vt:lpstr>Strojevi i alatke</vt:lpstr>
      <vt:lpstr>Što sijemo?</vt:lpstr>
      <vt:lpstr>Što biljci treba za rast?</vt:lpstr>
      <vt:lpstr>Biljke</vt:lpstr>
      <vt:lpstr>Što ja radim?</vt:lpstr>
      <vt:lpstr>KRAJ!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Bogdanka</dc:creator>
  <cp:lastModifiedBy>Bogdanka</cp:lastModifiedBy>
  <cp:revision>8</cp:revision>
  <dcterms:created xsi:type="dcterms:W3CDTF">2013-04-27T12:59:52Z</dcterms:created>
  <dcterms:modified xsi:type="dcterms:W3CDTF">2013-05-04T15:18:50Z</dcterms:modified>
</cp:coreProperties>
</file>