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74151B-998F-429F-9644-1FB28749E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6D5F0E-D69B-45BE-93B3-177D043FA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1DC3D7-81BC-4F7B-B2DB-E05286F5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387F33-39AA-4859-B363-1AEE33CAB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3E2BF4F-19EF-47D5-ABE9-A73DCD2F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747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5D8186-8CD2-4D12-8FF1-3B1BD152D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A7DC39F-228E-45CE-8196-1BDD53333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7907D98-E0A0-4A56-B683-AA3AF0AD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7AC047A-E1EF-4DD2-B489-0B0B16E0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C683299-335B-4C65-A0B4-91929CF3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285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FB18BC2-F24B-445B-BA66-0F3F95384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E99D066-6329-4E14-ADAE-2C52A4479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2429E82-603F-47FC-A2D8-5BAA8AE1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8054FF-AE13-4F63-B326-452AD1FBD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4C683D-E73D-4AC4-A2AE-E9F4A24D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327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81D478-1BC0-412E-A854-D0AF6886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79A33A-3763-4661-9254-99EDBAB7F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CEBFDCB-1221-4356-9501-5DDBA152B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7D93C96-E1C1-42D0-ADCC-4570F1F20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5FAF9DB-46A3-4F33-929D-40023663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761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C7475A-BFF6-4086-B1D3-8A0CB64A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22545B4-ADE8-4653-92F4-7BB8DFA3E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8CD73E-CA2D-4869-9154-A0AC8BA1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826404C-ED2D-495C-B927-D407C51A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41F766D-45CA-4548-9B92-3F2C974E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17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6C47A7-CC47-47F8-967E-952D6BA5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30C731-C156-4C35-A66B-5B9EE43C0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84B7CAB-5528-4FE8-B96C-901DEAE50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0D000B2-B43C-4F68-B83A-E817829B5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B7B0BAC-E3F3-49CC-AA97-16FE2285C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EF804B9-AA5D-46BB-9931-D7D559CF2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00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A1331F-B6D7-4EB7-A7ED-D1BEAF61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E515FE6-A127-45B5-95A0-D1BAAF121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02063F5-2B79-4F4C-825D-8A9532195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50BDAB53-6C72-43ED-A668-26825DE36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7A664CA-7362-4554-BEEC-6046477D1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3340DAD-DFB4-4C3B-9187-4362C4E2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D24C613-96A1-422C-9FCB-1558C43B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A5252CB-A79C-4CB4-9D27-F2FB95D1E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108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2B617D-54BE-4B0F-92DD-3B108277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80BE054-32D8-48B0-8DF3-9C4FBFAC7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B4CF42C-E992-4EF1-9EE4-348D6F8E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CD5E47A-D5B6-417E-9657-0D9F5543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209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5417044-BFA1-4BD1-899C-045F0990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7CC9868-3F3C-439B-B31F-063F5281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9B3BC7E-CE7B-4DA0-B9CE-FC5D69AA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2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482E0F-2E7D-4B2B-A214-D5C8D227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3801E0-96BC-4F2B-BD77-E64F6C5BD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6B9E490-A8A5-476A-B943-C891C8F57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7C1BEF7-28A7-481C-B458-77B62B21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916F0FD-A2EB-4763-B2EC-FE9F8B5E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1061542-8FBB-4E70-9DE0-7763C36E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52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A98546-AF63-423A-8F36-5469B5E75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F19E4E7-EA1A-47C4-9671-3E4ED2532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73660C8-9470-43A8-8D7E-1222249B8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452E134-E7EE-4ABF-814B-D97438EC9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B91F8CC-9669-4AAF-9767-02BE553C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6E3C194-93D5-44B7-823E-2327F59C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998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749E910-F9DC-4624-A454-E7789D5F9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32B4F62-1921-42EE-9131-33018C40C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D73D6BC-CA38-498E-87D0-C62C452BD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5BB03-E566-45E4-B95A-BD9F6934E5C5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7C7D32-8B70-4362-AD4A-2E0132059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EF0378-85E8-476E-8445-FD81B2A9F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EC89-943A-4E80-AC96-AC2331C4A8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683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ay/1155/955/970?fbclid=IwAR3XE_CDIDWY8Cj6uFZtdiuyogI2Sq1ziK4uBg2hQFvoABKlikGMc46LVk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5C7124E-654B-4C37-994F-1973D878C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3353" y="1302591"/>
            <a:ext cx="4608647" cy="4252327"/>
          </a:xfrm>
          <a:custGeom>
            <a:avLst/>
            <a:gdLst>
              <a:gd name="connsiteX0" fmla="*/ 2545790 w 4608647"/>
              <a:gd name="connsiteY0" fmla="*/ 0 h 4252327"/>
              <a:gd name="connsiteX1" fmla="*/ 4608647 w 4608647"/>
              <a:gd name="connsiteY1" fmla="*/ 0 h 4252327"/>
              <a:gd name="connsiteX2" fmla="*/ 4608647 w 4608647"/>
              <a:gd name="connsiteY2" fmla="*/ 4251820 h 4252327"/>
              <a:gd name="connsiteX3" fmla="*/ 4413587 w 4608647"/>
              <a:gd name="connsiteY3" fmla="*/ 4251820 h 4252327"/>
              <a:gd name="connsiteX4" fmla="*/ 4413587 w 4608647"/>
              <a:gd name="connsiteY4" fmla="*/ 4251834 h 4252327"/>
              <a:gd name="connsiteX5" fmla="*/ 4220559 w 4608647"/>
              <a:gd name="connsiteY5" fmla="*/ 4251834 h 4252327"/>
              <a:gd name="connsiteX6" fmla="*/ 4220559 w 4608647"/>
              <a:gd name="connsiteY6" fmla="*/ 4252313 h 4252327"/>
              <a:gd name="connsiteX7" fmla="*/ 4025499 w 4608647"/>
              <a:gd name="connsiteY7" fmla="*/ 4252313 h 4252327"/>
              <a:gd name="connsiteX8" fmla="*/ 4025499 w 4608647"/>
              <a:gd name="connsiteY8" fmla="*/ 4252327 h 4252327"/>
              <a:gd name="connsiteX9" fmla="*/ 0 w 4608647"/>
              <a:gd name="connsiteY9" fmla="*/ 4252327 h 4252327"/>
              <a:gd name="connsiteX10" fmla="*/ 1962642 w 4608647"/>
              <a:gd name="connsiteY10" fmla="*/ 507 h 4252327"/>
              <a:gd name="connsiteX11" fmla="*/ 2157696 w 4608647"/>
              <a:gd name="connsiteY11" fmla="*/ 507 h 4252327"/>
              <a:gd name="connsiteX12" fmla="*/ 2157702 w 4608647"/>
              <a:gd name="connsiteY12" fmla="*/ 493 h 4252327"/>
              <a:gd name="connsiteX13" fmla="*/ 2350508 w 4608647"/>
              <a:gd name="connsiteY13" fmla="*/ 493 h 4252327"/>
              <a:gd name="connsiteX14" fmla="*/ 2350730 w 4608647"/>
              <a:gd name="connsiteY14" fmla="*/ 14 h 4252327"/>
              <a:gd name="connsiteX15" fmla="*/ 2545784 w 4608647"/>
              <a:gd name="connsiteY15" fmla="*/ 14 h 425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08647" h="4252327">
                <a:moveTo>
                  <a:pt x="2545790" y="0"/>
                </a:moveTo>
                <a:lnTo>
                  <a:pt x="4608647" y="0"/>
                </a:lnTo>
                <a:lnTo>
                  <a:pt x="4608647" y="4251820"/>
                </a:lnTo>
                <a:lnTo>
                  <a:pt x="4413587" y="4251820"/>
                </a:lnTo>
                <a:lnTo>
                  <a:pt x="4413587" y="4251834"/>
                </a:lnTo>
                <a:lnTo>
                  <a:pt x="4220559" y="4251834"/>
                </a:lnTo>
                <a:lnTo>
                  <a:pt x="4220559" y="4252313"/>
                </a:lnTo>
                <a:lnTo>
                  <a:pt x="4025499" y="4252313"/>
                </a:lnTo>
                <a:lnTo>
                  <a:pt x="4025499" y="4252327"/>
                </a:lnTo>
                <a:lnTo>
                  <a:pt x="0" y="4252327"/>
                </a:lnTo>
                <a:lnTo>
                  <a:pt x="1962642" y="507"/>
                </a:lnTo>
                <a:lnTo>
                  <a:pt x="2157696" y="507"/>
                </a:lnTo>
                <a:lnTo>
                  <a:pt x="2157702" y="493"/>
                </a:lnTo>
                <a:lnTo>
                  <a:pt x="2350508" y="493"/>
                </a:lnTo>
                <a:lnTo>
                  <a:pt x="2350730" y="14"/>
                </a:lnTo>
                <a:lnTo>
                  <a:pt x="2545784" y="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0D3DFB9-0A1D-43AF-94B0-0CF8DE360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03083"/>
            <a:ext cx="9226303" cy="4251821"/>
          </a:xfrm>
          <a:custGeom>
            <a:avLst/>
            <a:gdLst>
              <a:gd name="connsiteX0" fmla="*/ 0 w 9226303"/>
              <a:gd name="connsiteY0" fmla="*/ 0 h 4251821"/>
              <a:gd name="connsiteX1" fmla="*/ 9226303 w 9226303"/>
              <a:gd name="connsiteY1" fmla="*/ 0 h 4251821"/>
              <a:gd name="connsiteX2" fmla="*/ 7263661 w 9226303"/>
              <a:gd name="connsiteY2" fmla="*/ 4251821 h 4251821"/>
              <a:gd name="connsiteX3" fmla="*/ 0 w 9226303"/>
              <a:gd name="connsiteY3" fmla="*/ 4251821 h 425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6303" h="4251821">
                <a:moveTo>
                  <a:pt x="0" y="0"/>
                </a:moveTo>
                <a:lnTo>
                  <a:pt x="9226303" y="0"/>
                </a:lnTo>
                <a:lnTo>
                  <a:pt x="7263661" y="4251821"/>
                </a:lnTo>
                <a:lnTo>
                  <a:pt x="0" y="4251821"/>
                </a:lnTo>
                <a:close/>
              </a:path>
            </a:pathLst>
          </a:cu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BF65DF8-B324-4824-A1E6-D857BB310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109822"/>
            <a:ext cx="6760393" cy="2787214"/>
          </a:xfrm>
        </p:spPr>
        <p:txBody>
          <a:bodyPr anchor="ctr">
            <a:normAutofit/>
          </a:bodyPr>
          <a:lstStyle/>
          <a:p>
            <a:pPr algn="l"/>
            <a:r>
              <a:rPr lang="hr-HR">
                <a:solidFill>
                  <a:srgbClr val="FFFFFF"/>
                </a:solidFill>
              </a:rPr>
              <a:t>1.4.2020.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661923B-CFE6-4D8F-9EE9-3CD89CF4C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6303" y="2644848"/>
            <a:ext cx="2161025" cy="1759690"/>
          </a:xfrm>
        </p:spPr>
        <p:txBody>
          <a:bodyPr anchor="ctr"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48789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1">
              <a:lumMod val="100000"/>
              <a:lumOff val="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1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76D5DC2-7844-479F-BEC4-F19FE2347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582868" cy="125272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DA25A1-5B9A-4212-8E9A-D5B22EAC0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anchor="t">
            <a:normAutofit/>
          </a:bodyPr>
          <a:lstStyle/>
          <a:p>
            <a:pPr marL="514350" indent="-514350">
              <a:buAutoNum type="arabicPeriod"/>
            </a:pPr>
            <a:r>
              <a:rPr lang="hr-HR" sz="1700" b="1">
                <a:solidFill>
                  <a:srgbClr val="FFFFFE"/>
                </a:solidFill>
              </a:rPr>
              <a:t>Procijeni</a:t>
            </a:r>
            <a:r>
              <a:rPr lang="hr-HR" sz="1700">
                <a:solidFill>
                  <a:srgbClr val="FFFFFE"/>
                </a:solidFill>
              </a:rPr>
              <a:t> opseg jedne prostorije u stanu ili kući koja je pravokutnog ili kvadratnog oblika. Razmisli čime bi mogao/mogla mjeriti stranice i u kojim ćeš mjernim jedinicama procijeniti opseg prostorije. </a:t>
            </a:r>
          </a:p>
          <a:p>
            <a:pPr marL="0" indent="0">
              <a:buNone/>
            </a:pPr>
            <a:endParaRPr lang="hr-HR" sz="1700">
              <a:solidFill>
                <a:srgbClr val="FFFFFE"/>
              </a:solidFill>
            </a:endParaRPr>
          </a:p>
          <a:p>
            <a:pPr marL="0" indent="0">
              <a:buNone/>
            </a:pPr>
            <a:endParaRPr lang="hr-HR" sz="1700">
              <a:solidFill>
                <a:srgbClr val="FFFFFE"/>
              </a:solidFill>
            </a:endParaRPr>
          </a:p>
          <a:p>
            <a:pPr marL="0" indent="0">
              <a:buNone/>
            </a:pPr>
            <a:r>
              <a:rPr lang="hr-HR" sz="1700" b="1" i="1">
                <a:solidFill>
                  <a:srgbClr val="FFFFFE"/>
                </a:solidFill>
              </a:rPr>
              <a:t>2. Izračunaj i popuni tablicu.</a:t>
            </a:r>
          </a:p>
          <a:p>
            <a:pPr marL="0" indent="0">
              <a:buNone/>
            </a:pPr>
            <a:r>
              <a:rPr lang="hr-HR" sz="1700">
                <a:solidFill>
                  <a:srgbClr val="FFFFFE"/>
                </a:solidFill>
              </a:rPr>
              <a:t>Opsege poredaj od najvećeg do najmanjeg, a zatim im pridruži slovo         i saznat ćeš ime najveće slike na svijetu.</a:t>
            </a:r>
          </a:p>
          <a:p>
            <a:pPr marL="0" indent="0">
              <a:buNone/>
            </a:pPr>
            <a:endParaRPr lang="hr-HR" sz="1700">
              <a:solidFill>
                <a:srgbClr val="FFFFFE"/>
              </a:solidFill>
            </a:endParaRPr>
          </a:p>
          <a:p>
            <a:pPr marL="0" indent="0">
              <a:buNone/>
            </a:pPr>
            <a:r>
              <a:rPr lang="hr-HR" sz="1700">
                <a:solidFill>
                  <a:srgbClr val="FFFFFE"/>
                </a:solidFill>
              </a:rPr>
              <a:t>  </a:t>
            </a:r>
          </a:p>
        </p:txBody>
      </p:sp>
      <p:graphicFrame>
        <p:nvGraphicFramePr>
          <p:cNvPr id="8" name="Tablica 8">
            <a:extLst>
              <a:ext uri="{FF2B5EF4-FFF2-40B4-BE49-F238E27FC236}">
                <a16:creationId xmlns:a16="http://schemas.microsoft.com/office/drawing/2014/main" id="{054B1E95-A98D-4A7F-A798-74F96D6AD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26917"/>
              </p:ext>
            </p:extLst>
          </p:nvPr>
        </p:nvGraphicFramePr>
        <p:xfrm>
          <a:off x="7815533" y="1208531"/>
          <a:ext cx="3966396" cy="2853681"/>
        </p:xfrm>
        <a:graphic>
          <a:graphicData uri="http://schemas.openxmlformats.org/drawingml/2006/table">
            <a:tbl>
              <a:tblPr firstRow="1" bandRow="1">
                <a:noFill/>
                <a:tableStyleId>{8EC20E35-A176-4012-BC5E-935CFFF8708E}</a:tableStyleId>
              </a:tblPr>
              <a:tblGrid>
                <a:gridCol w="634318">
                  <a:extLst>
                    <a:ext uri="{9D8B030D-6E8A-4147-A177-3AD203B41FA5}">
                      <a16:colId xmlns:a16="http://schemas.microsoft.com/office/drawing/2014/main" val="2833069126"/>
                    </a:ext>
                  </a:extLst>
                </a:gridCol>
                <a:gridCol w="1077346">
                  <a:extLst>
                    <a:ext uri="{9D8B030D-6E8A-4147-A177-3AD203B41FA5}">
                      <a16:colId xmlns:a16="http://schemas.microsoft.com/office/drawing/2014/main" val="3097642196"/>
                    </a:ext>
                  </a:extLst>
                </a:gridCol>
                <a:gridCol w="1177385">
                  <a:extLst>
                    <a:ext uri="{9D8B030D-6E8A-4147-A177-3AD203B41FA5}">
                      <a16:colId xmlns:a16="http://schemas.microsoft.com/office/drawing/2014/main" val="2634192371"/>
                    </a:ext>
                  </a:extLst>
                </a:gridCol>
                <a:gridCol w="1077347">
                  <a:extLst>
                    <a:ext uri="{9D8B030D-6E8A-4147-A177-3AD203B41FA5}">
                      <a16:colId xmlns:a16="http://schemas.microsoft.com/office/drawing/2014/main" val="1980817497"/>
                    </a:ext>
                  </a:extLst>
                </a:gridCol>
              </a:tblGrid>
              <a:tr h="658541">
                <a:tc gridSpan="4">
                  <a:txBody>
                    <a:bodyPr/>
                    <a:lstStyle/>
                    <a:p>
                      <a:pPr algn="ctr"/>
                      <a:r>
                        <a:rPr lang="hr-HR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PRAVOKUTNIK</a:t>
                      </a:r>
                    </a:p>
                  </a:txBody>
                  <a:tcPr marL="257243" marR="154346" marT="154346" marB="15434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316281"/>
                  </a:ext>
                </a:extLst>
              </a:tr>
              <a:tr h="548785">
                <a:tc>
                  <a:txBody>
                    <a:bodyPr/>
                    <a:lstStyle/>
                    <a:p>
                      <a:endParaRPr lang="hr-HR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797146"/>
                  </a:ext>
                </a:extLst>
              </a:tr>
              <a:tr h="548785"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67 dm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600 cm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31 m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399306"/>
                  </a:ext>
                </a:extLst>
              </a:tr>
              <a:tr h="548785"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24 dm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200 cm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063582"/>
                  </a:ext>
                </a:extLst>
              </a:tr>
              <a:tr h="548785"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100 m</a:t>
                      </a:r>
                    </a:p>
                  </a:txBody>
                  <a:tcPr marL="257243" marR="133766" marT="133766" marB="13376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21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929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47C7588-8C18-44D9-8469-ABB9865FE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3726915" y="844868"/>
            <a:ext cx="8465085" cy="5167312"/>
          </a:xfrm>
          <a:custGeom>
            <a:avLst/>
            <a:gdLst>
              <a:gd name="connsiteX0" fmla="*/ 0 w 8465085"/>
              <a:gd name="connsiteY0" fmla="*/ 952 h 5167312"/>
              <a:gd name="connsiteX1" fmla="*/ 1898594 w 8465085"/>
              <a:gd name="connsiteY1" fmla="*/ 952 h 5167312"/>
              <a:gd name="connsiteX2" fmla="*/ 1898594 w 8465085"/>
              <a:gd name="connsiteY2" fmla="*/ 0 h 5167312"/>
              <a:gd name="connsiteX3" fmla="*/ 0 w 8465085"/>
              <a:gd name="connsiteY3" fmla="*/ 0 h 5167312"/>
              <a:gd name="connsiteX4" fmla="*/ 221324 w 8465085"/>
              <a:gd name="connsiteY4" fmla="*/ 5167312 h 5167312"/>
              <a:gd name="connsiteX5" fmla="*/ 7243482 w 8465085"/>
              <a:gd name="connsiteY5" fmla="*/ 5167312 h 5167312"/>
              <a:gd name="connsiteX6" fmla="*/ 8465085 w 8465085"/>
              <a:gd name="connsiteY6" fmla="*/ 5167312 h 5167312"/>
              <a:gd name="connsiteX7" fmla="*/ 8465085 w 8465085"/>
              <a:gd name="connsiteY7" fmla="*/ 0 h 5167312"/>
              <a:gd name="connsiteX8" fmla="*/ 7243482 w 8465085"/>
              <a:gd name="connsiteY8" fmla="*/ 0 h 5167312"/>
              <a:gd name="connsiteX9" fmla="*/ 2610976 w 8465085"/>
              <a:gd name="connsiteY9" fmla="*/ 0 h 5167312"/>
              <a:gd name="connsiteX10" fmla="*/ 2610976 w 8465085"/>
              <a:gd name="connsiteY10" fmla="*/ 952 h 5167312"/>
              <a:gd name="connsiteX11" fmla="*/ 2615203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0" y="952"/>
                </a:moveTo>
                <a:lnTo>
                  <a:pt x="1898594" y="952"/>
                </a:lnTo>
                <a:lnTo>
                  <a:pt x="1898594" y="0"/>
                </a:lnTo>
                <a:lnTo>
                  <a:pt x="0" y="0"/>
                </a:lnTo>
                <a:close/>
                <a:moveTo>
                  <a:pt x="221324" y="5167312"/>
                </a:moveTo>
                <a:lnTo>
                  <a:pt x="7243482" y="5167312"/>
                </a:lnTo>
                <a:lnTo>
                  <a:pt x="8465085" y="5167312"/>
                </a:lnTo>
                <a:lnTo>
                  <a:pt x="8465085" y="0"/>
                </a:lnTo>
                <a:lnTo>
                  <a:pt x="7243482" y="0"/>
                </a:lnTo>
                <a:lnTo>
                  <a:pt x="2610976" y="0"/>
                </a:lnTo>
                <a:lnTo>
                  <a:pt x="2610976" y="952"/>
                </a:lnTo>
                <a:lnTo>
                  <a:pt x="2615203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7C78CBB-DDD1-432C-97AE-5D7F12F1A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41614"/>
            <a:ext cx="3409508" cy="3173819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PRIRODA I DRUŠTVO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761D3FC-0CB7-4A12-BD19-F838A13BE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/>
          </a:bodyPr>
          <a:lstStyle/>
          <a:p>
            <a:r>
              <a:rPr lang="hr-HR" sz="2000" dirty="0"/>
              <a:t>Riješi kviz na poveznici </a:t>
            </a:r>
            <a:r>
              <a:rPr lang="hr-HR" sz="2000" dirty="0">
                <a:hlinkClick r:id="rId2"/>
              </a:rPr>
              <a:t>https://wordwall.net/play/1155/955/970?fbclid=IwAR3XE_CDIDWY8Cj6uFZtdiuyogI2Sq1ziK4uBg2hQFvoABKlikGMc46LVkM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77953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56364F-341A-489D-99A6-B6EF5EDEC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9775" y="476109"/>
            <a:ext cx="4172225" cy="5905780"/>
          </a:xfrm>
          <a:custGeom>
            <a:avLst/>
            <a:gdLst>
              <a:gd name="connsiteX0" fmla="*/ 3033060 w 4172225"/>
              <a:gd name="connsiteY0" fmla="*/ 0 h 5905780"/>
              <a:gd name="connsiteX1" fmla="*/ 4172225 w 4172225"/>
              <a:gd name="connsiteY1" fmla="*/ 0 h 5905780"/>
              <a:gd name="connsiteX2" fmla="*/ 4172225 w 4172225"/>
              <a:gd name="connsiteY2" fmla="*/ 5905761 h 5905780"/>
              <a:gd name="connsiteX3" fmla="*/ 3936003 w 4172225"/>
              <a:gd name="connsiteY3" fmla="*/ 5905761 h 5905780"/>
              <a:gd name="connsiteX4" fmla="*/ 3936003 w 4172225"/>
              <a:gd name="connsiteY4" fmla="*/ 5905780 h 5905780"/>
              <a:gd name="connsiteX5" fmla="*/ 0 w 4172225"/>
              <a:gd name="connsiteY5" fmla="*/ 5905780 h 5905780"/>
              <a:gd name="connsiteX6" fmla="*/ 2796838 w 4172225"/>
              <a:gd name="connsiteY6" fmla="*/ 19 h 5905780"/>
              <a:gd name="connsiteX7" fmla="*/ 3033051 w 4172225"/>
              <a:gd name="connsiteY7" fmla="*/ 19 h 590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2225" h="5905780">
                <a:moveTo>
                  <a:pt x="3033060" y="0"/>
                </a:moveTo>
                <a:lnTo>
                  <a:pt x="4172225" y="0"/>
                </a:lnTo>
                <a:lnTo>
                  <a:pt x="4172225" y="5905761"/>
                </a:lnTo>
                <a:lnTo>
                  <a:pt x="3936003" y="5905761"/>
                </a:lnTo>
                <a:lnTo>
                  <a:pt x="3936003" y="5905780"/>
                </a:lnTo>
                <a:lnTo>
                  <a:pt x="0" y="5905780"/>
                </a:lnTo>
                <a:lnTo>
                  <a:pt x="2796838" y="19"/>
                </a:lnTo>
                <a:lnTo>
                  <a:pt x="3033051" y="19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2BD8CA-821E-4109-B1E5-9C4F55797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10319294" cy="5905761"/>
          </a:xfrm>
          <a:custGeom>
            <a:avLst/>
            <a:gdLst>
              <a:gd name="connsiteX0" fmla="*/ 0 w 10319294"/>
              <a:gd name="connsiteY0" fmla="*/ 0 h 6059008"/>
              <a:gd name="connsiteX1" fmla="*/ 10319294 w 10319294"/>
              <a:gd name="connsiteY1" fmla="*/ 0 h 6059008"/>
              <a:gd name="connsiteX2" fmla="*/ 7522454 w 10319294"/>
              <a:gd name="connsiteY2" fmla="*/ 6059008 h 6059008"/>
              <a:gd name="connsiteX3" fmla="*/ 0 w 10319294"/>
              <a:gd name="connsiteY3" fmla="*/ 6059008 h 605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19294" h="6059008">
                <a:moveTo>
                  <a:pt x="0" y="0"/>
                </a:moveTo>
                <a:lnTo>
                  <a:pt x="10319294" y="0"/>
                </a:lnTo>
                <a:lnTo>
                  <a:pt x="7522454" y="6059008"/>
                </a:lnTo>
                <a:lnTo>
                  <a:pt x="0" y="6059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9E9E966-7B19-4362-A854-803106BF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03876"/>
            <a:ext cx="6896291" cy="2419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4B2536-12DC-4FE0-A9CC-9B75B7A5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3760275"/>
            <a:ext cx="6896291" cy="1097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Otvori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prezentaciju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1. APRILILI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riješi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zadatke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056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3DEBB2-D54E-470C-86B3-631BDDF6C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45820"/>
            <a:ext cx="6087194" cy="5166360"/>
          </a:xfrm>
          <a:custGeom>
            <a:avLst/>
            <a:gdLst>
              <a:gd name="connsiteX0" fmla="*/ 0 w 6087194"/>
              <a:gd name="connsiteY0" fmla="*/ 0 h 5166360"/>
              <a:gd name="connsiteX1" fmla="*/ 155740 w 6087194"/>
              <a:gd name="connsiteY1" fmla="*/ 0 h 5166360"/>
              <a:gd name="connsiteX2" fmla="*/ 5867656 w 6087194"/>
              <a:gd name="connsiteY2" fmla="*/ 0 h 5166360"/>
              <a:gd name="connsiteX3" fmla="*/ 6087194 w 6087194"/>
              <a:gd name="connsiteY3" fmla="*/ 0 h 5166360"/>
              <a:gd name="connsiteX4" fmla="*/ 3693315 w 6087194"/>
              <a:gd name="connsiteY4" fmla="*/ 5166360 h 5166360"/>
              <a:gd name="connsiteX5" fmla="*/ 3473777 w 6087194"/>
              <a:gd name="connsiteY5" fmla="*/ 5166360 h 5166360"/>
              <a:gd name="connsiteX6" fmla="*/ 155740 w 6087194"/>
              <a:gd name="connsiteY6" fmla="*/ 5166360 h 5166360"/>
              <a:gd name="connsiteX7" fmla="*/ 0 w 6087194"/>
              <a:gd name="connsiteY7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7194" h="5166360">
                <a:moveTo>
                  <a:pt x="0" y="0"/>
                </a:moveTo>
                <a:lnTo>
                  <a:pt x="155740" y="0"/>
                </a:lnTo>
                <a:lnTo>
                  <a:pt x="5867656" y="0"/>
                </a:lnTo>
                <a:lnTo>
                  <a:pt x="6087194" y="0"/>
                </a:lnTo>
                <a:lnTo>
                  <a:pt x="3693315" y="5166360"/>
                </a:lnTo>
                <a:lnTo>
                  <a:pt x="3473777" y="5166360"/>
                </a:lnTo>
                <a:lnTo>
                  <a:pt x="155740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68033CC-D08D-4609-83FF-2537764F4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6915" y="844868"/>
            <a:ext cx="8465085" cy="5167312"/>
          </a:xfrm>
          <a:custGeom>
            <a:avLst/>
            <a:gdLst>
              <a:gd name="connsiteX0" fmla="*/ 2612652 w 8465085"/>
              <a:gd name="connsiteY0" fmla="*/ 0 h 5167312"/>
              <a:gd name="connsiteX1" fmla="*/ 7243482 w 8465085"/>
              <a:gd name="connsiteY1" fmla="*/ 0 h 5167312"/>
              <a:gd name="connsiteX2" fmla="*/ 8465085 w 8465085"/>
              <a:gd name="connsiteY2" fmla="*/ 0 h 5167312"/>
              <a:gd name="connsiteX3" fmla="*/ 8465085 w 8465085"/>
              <a:gd name="connsiteY3" fmla="*/ 5167312 h 5167312"/>
              <a:gd name="connsiteX4" fmla="*/ 7243482 w 8465085"/>
              <a:gd name="connsiteY4" fmla="*/ 5167312 h 5167312"/>
              <a:gd name="connsiteX5" fmla="*/ 221324 w 8465085"/>
              <a:gd name="connsiteY5" fmla="*/ 5167312 h 5167312"/>
              <a:gd name="connsiteX6" fmla="*/ 2615203 w 8465085"/>
              <a:gd name="connsiteY6" fmla="*/ 952 h 5167312"/>
              <a:gd name="connsiteX7" fmla="*/ 2612652 w 8465085"/>
              <a:gd name="connsiteY7" fmla="*/ 952 h 5167312"/>
              <a:gd name="connsiteX8" fmla="*/ 0 w 8465085"/>
              <a:gd name="connsiteY8" fmla="*/ 0 h 5167312"/>
              <a:gd name="connsiteX9" fmla="*/ 2274554 w 8465085"/>
              <a:gd name="connsiteY9" fmla="*/ 0 h 5167312"/>
              <a:gd name="connsiteX10" fmla="*/ 2274554 w 8465085"/>
              <a:gd name="connsiteY10" fmla="*/ 952 h 5167312"/>
              <a:gd name="connsiteX11" fmla="*/ 0 w 8465085"/>
              <a:gd name="connsiteY11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65085" h="5167312">
                <a:moveTo>
                  <a:pt x="2612652" y="0"/>
                </a:moveTo>
                <a:lnTo>
                  <a:pt x="7243482" y="0"/>
                </a:lnTo>
                <a:lnTo>
                  <a:pt x="8465085" y="0"/>
                </a:lnTo>
                <a:lnTo>
                  <a:pt x="8465085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2612652" y="952"/>
                </a:lnTo>
                <a:close/>
                <a:moveTo>
                  <a:pt x="0" y="0"/>
                </a:moveTo>
                <a:lnTo>
                  <a:pt x="2274554" y="0"/>
                </a:lnTo>
                <a:lnTo>
                  <a:pt x="2274554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BADA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C88598F-2F17-4945-BA27-6D860386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41614"/>
            <a:ext cx="3409508" cy="3173819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SAT RAZREDNIKA I LIKOVNA KULTURA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25D9F6-C2EA-4413-87C0-69E510DC7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37208"/>
            <a:ext cx="5257800" cy="4582632"/>
          </a:xfrm>
        </p:spPr>
        <p:txBody>
          <a:bodyPr anchor="ctr">
            <a:normAutofit/>
          </a:bodyPr>
          <a:lstStyle/>
          <a:p>
            <a:r>
              <a:rPr lang="hr-HR" sz="2000" dirty="0"/>
              <a:t>Otvori prezentaciju ODGOVORNO PONAŠANJE.</a:t>
            </a:r>
          </a:p>
          <a:p>
            <a:r>
              <a:rPr lang="hr-HR" sz="2000" dirty="0"/>
              <a:t>Pročitaj priču i prati upute.</a:t>
            </a:r>
          </a:p>
          <a:p>
            <a:r>
              <a:rPr lang="hr-HR" sz="2000" dirty="0"/>
              <a:t>Na kraju se zabavi izradom male vjeverice.</a:t>
            </a:r>
          </a:p>
        </p:txBody>
      </p:sp>
    </p:spTree>
    <p:extLst>
      <p:ext uri="{BB962C8B-B14F-4D97-AF65-F5344CB8AC3E}">
        <p14:creationId xmlns:p14="http://schemas.microsoft.com/office/powerpoint/2010/main" val="3382340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144</Words>
  <Application>Microsoft Office PowerPoint</Application>
  <PresentationFormat>Široki zaslon</PresentationFormat>
  <Paragraphs>31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1.4.2020.</vt:lpstr>
      <vt:lpstr>MATEMATIKA</vt:lpstr>
      <vt:lpstr>PRIRODA I DRUŠTVO</vt:lpstr>
      <vt:lpstr>HRVATSKI JEZIK</vt:lpstr>
      <vt:lpstr>SAT RAZREDNIKA I LIKOVNA KULTURA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1.4.2020.</dc:title>
  <dc:creator>arados81@gmail.com</dc:creator>
  <cp:lastModifiedBy>arados81@gmail.com</cp:lastModifiedBy>
  <cp:revision>2</cp:revision>
  <dcterms:created xsi:type="dcterms:W3CDTF">2020-04-01T05:06:00Z</dcterms:created>
  <dcterms:modified xsi:type="dcterms:W3CDTF">2020-04-01T05:18:29Z</dcterms:modified>
</cp:coreProperties>
</file>