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hr-HR" sz="4400" spc="-1" strike="noStrike">
                <a:latin typeface="Arial"/>
              </a:rPr>
              <a:t>Kliknite za uređivanje oblika naslova teksta</a:t>
            </a:r>
            <a:endParaRPr b="0" lang="hr-H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200" spc="-1" strike="noStrike">
                <a:latin typeface="Arial"/>
              </a:rPr>
              <a:t>Kliknite za uređivanje oblika teksta</a:t>
            </a:r>
            <a:endParaRPr b="0" lang="hr-H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800" spc="-1" strike="noStrike">
                <a:latin typeface="Arial"/>
              </a:rPr>
              <a:t>Druga razina konture</a:t>
            </a:r>
            <a:endParaRPr b="0" lang="hr-H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400" spc="-1" strike="noStrike">
                <a:latin typeface="Arial"/>
              </a:rPr>
              <a:t>Treća razina konture</a:t>
            </a:r>
            <a:endParaRPr b="0" lang="hr-H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000" spc="-1" strike="noStrike">
                <a:latin typeface="Arial"/>
              </a:rPr>
              <a:t>Četvrta razina kontura</a:t>
            </a:r>
            <a:endParaRPr b="0" lang="hr-H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Peta razina kontura</a:t>
            </a:r>
            <a:endParaRPr b="0" lang="hr-H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Šesta razina kontura</a:t>
            </a:r>
            <a:endParaRPr b="0" lang="hr-H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Sedma razina konture</a:t>
            </a:r>
            <a:endParaRPr b="0" lang="hr-H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683640" y="1196640"/>
            <a:ext cx="7141680" cy="511704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i="1" lang="hr-HR" sz="6600" spc="-1" strike="noStrike">
                <a:solidFill>
                  <a:srgbClr val="000000"/>
                </a:solidFill>
                <a:latin typeface="Calibri"/>
                <a:ea typeface="DejaVu Sans"/>
              </a:rPr>
              <a:t>Nevenka Videk - Pismo iz Zelengrada</a:t>
            </a:r>
            <a:r>
              <a:rPr b="0" lang="hr-HR" sz="6600" spc="-1" strike="noStrike">
                <a:solidFill>
                  <a:srgbClr val="000000"/>
                </a:solidFill>
                <a:latin typeface="Calibri"/>
                <a:ea typeface="DejaVu Sans"/>
              </a:rPr>
              <a:t> je eko priča napisana u stihovima.</a:t>
            </a:r>
            <a:endParaRPr b="0" lang="hr-HR" sz="6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7" dur="1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1917360" y="1111320"/>
            <a:ext cx="5256360" cy="4781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>
              <a:lnSpc>
                <a:spcPct val="100000"/>
              </a:lnSpc>
            </a:pPr>
            <a:r>
              <a:rPr b="1" lang="hr-HR" sz="4400" spc="-1" strike="noStrike">
                <a:solidFill>
                  <a:srgbClr val="000000"/>
                </a:solidFill>
                <a:latin typeface="Arial"/>
                <a:ea typeface="Times New Roman"/>
              </a:rPr>
              <a:t>EKO-PRIČA </a:t>
            </a:r>
            <a:r>
              <a:rPr b="0" lang="hr-HR" sz="4400" spc="-1" strike="noStrike">
                <a:solidFill>
                  <a:srgbClr val="000000"/>
                </a:solidFill>
                <a:latin typeface="Arial"/>
                <a:ea typeface="Times New Roman"/>
              </a:rPr>
              <a:t>je priča</a:t>
            </a:r>
            <a:endParaRPr b="0" lang="hr-HR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hr-HR" sz="4400" spc="-1" strike="noStrike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b="0" lang="hr-HR" sz="4400" spc="-1" strike="noStrike">
                <a:solidFill>
                  <a:srgbClr val="000000"/>
                </a:solidFill>
                <a:latin typeface="Arial"/>
                <a:ea typeface="Times New Roman"/>
              </a:rPr>
              <a:t>koja govori o </a:t>
            </a:r>
            <a:endParaRPr b="0" lang="hr-HR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hr-HR" sz="4400" spc="-1" strike="noStrike">
                <a:solidFill>
                  <a:srgbClr val="000000"/>
                </a:solidFill>
                <a:latin typeface="Arial"/>
                <a:ea typeface="Times New Roman"/>
              </a:rPr>
              <a:t>čuvanju  </a:t>
            </a:r>
            <a:endParaRPr b="0" lang="hr-HR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hr-HR" sz="4400" spc="-1" strike="noStrike">
                <a:solidFill>
                  <a:srgbClr val="000000"/>
                </a:solidFill>
                <a:latin typeface="Arial"/>
                <a:ea typeface="Times New Roman"/>
              </a:rPr>
              <a:t>ljepote i čistoće</a:t>
            </a:r>
            <a:endParaRPr b="0" lang="hr-HR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hr-HR" sz="4400" spc="-1" strike="noStrike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b="0" lang="hr-HR" sz="4400" spc="-1" strike="noStrike">
                <a:solidFill>
                  <a:srgbClr val="000000"/>
                </a:solidFill>
                <a:latin typeface="Arial"/>
                <a:ea typeface="Times New Roman"/>
              </a:rPr>
              <a:t>prirode.</a:t>
            </a:r>
            <a:endParaRPr b="0" lang="hr-HR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hr-HR" sz="4400" spc="-1" strike="noStrike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b="0" lang="hr-HR" sz="4400" spc="-1" strike="noStrike">
                <a:solidFill>
                  <a:srgbClr val="000000"/>
                </a:solidFill>
                <a:latin typeface="Arial"/>
                <a:ea typeface="Times New Roman"/>
              </a:rPr>
              <a:t>Naziva se još i </a:t>
            </a:r>
            <a:endParaRPr b="0" lang="hr-HR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hr-HR" sz="4400" spc="-1" strike="noStrike">
                <a:solidFill>
                  <a:srgbClr val="000000"/>
                </a:solidFill>
                <a:latin typeface="Arial"/>
                <a:ea typeface="Times New Roman"/>
              </a:rPr>
              <a:t>ekološka priča.</a:t>
            </a:r>
            <a:endParaRPr b="0" lang="hr-HR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" dur="indefinite" restart="never" nodeType="tmRoot">
          <p:childTnLst>
            <p:seq>
              <p:cTn id="9" dur="indefinite" nodeType="mainSeq">
                <p:childTnLst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14" dur="1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17" dur="1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20" dur="1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23" dur="1" fill="hold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26" dur="1" fill="hold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29" dur="1" fill="hold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971640" y="476640"/>
            <a:ext cx="7141680" cy="411156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Pročitaj Pismo iz Zelengrada</a:t>
            </a:r>
            <a:endParaRPr b="0" lang="hr-HR" sz="4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Na slijedećom slajdovima  su zadatci koje trebaš riješiti.</a:t>
            </a:r>
            <a:endParaRPr b="0" lang="hr-HR" sz="4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Pokušaj raditi samostalno bez pomoći roditelja.</a:t>
            </a:r>
            <a:endParaRPr b="0" lang="hr-HR" sz="4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Znam da to možeš!</a:t>
            </a:r>
            <a:endParaRPr b="0" lang="hr-HR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0" dur="indefinite" restart="never" nodeType="tmRoot">
          <p:childTnLst>
            <p:seq>
              <p:cTn id="31" dur="indefinite" nodeType="mainSeq">
                <p:childTnLst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36" dur="1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357120" y="357120"/>
            <a:ext cx="6927480" cy="5850360"/>
          </a:xfrm>
          <a:prstGeom prst="rect">
            <a:avLst/>
          </a:prstGeom>
          <a:noFill/>
          <a:ln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1062000" y="790200"/>
            <a:ext cx="6712920" cy="5209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Kad pročitaš eko priču u bilježnicu napiši naslov priče, pisca i riješi slijedeće zadatke.</a:t>
            </a:r>
            <a:endParaRPr b="0" lang="hr-H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Dopuni rečenice:( pronađi u priči)</a:t>
            </a:r>
            <a:endParaRPr b="0" lang="hr-H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U Modroj šumi nalazi se ______________.</a:t>
            </a:r>
            <a:endParaRPr b="0" lang="hr-H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Krojač lisac _______  _______ </a:t>
            </a:r>
            <a:endParaRPr b="0" lang="hr-H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Lija zove ___  _______</a:t>
            </a:r>
            <a:endParaRPr b="0" lang="hr-H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Vjeverice ________  ________ </a:t>
            </a:r>
            <a:endParaRPr b="0" lang="hr-H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Crni vuk se ________  ______</a:t>
            </a:r>
            <a:endParaRPr b="0" lang="hr-H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Divlja svinja ______  ________</a:t>
            </a:r>
            <a:endParaRPr b="0" lang="hr-H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Medvjedići ________ _______ </a:t>
            </a:r>
            <a:endParaRPr b="0" lang="hr-H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Medvjed Mrkan ________  _______</a:t>
            </a:r>
            <a:endParaRPr b="0" lang="hr-H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endParaRPr b="0" lang="hr-H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7" dur="indefinite" restart="never" nodeType="tmRoot">
          <p:childTnLst>
            <p:seq>
              <p:cTn id="38" dur="indefinite" nodeType="mainSeq">
                <p:childTnLst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43" dur="1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46" dur="1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49" dur="1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971640" y="692640"/>
            <a:ext cx="6927480" cy="5451480"/>
          </a:xfrm>
          <a:prstGeom prst="rect">
            <a:avLst/>
          </a:prstGeom>
          <a:noFill/>
          <a:ln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hr-HR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Na slijedeća pitanja odgovori punom rečenicom. Pazi na veliko slovo i znakove na kraju rečenice. </a:t>
            </a:r>
            <a:endParaRPr b="0" lang="hr-H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hr-HR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Ne trebaš prepisivati pitanja!</a:t>
            </a:r>
            <a:endParaRPr b="0" lang="hr-H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hr-HR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1.Gdje se zbio događaj?</a:t>
            </a:r>
            <a:endParaRPr b="0" lang="hr-H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hr-HR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2.Koje se životinje spominju?</a:t>
            </a:r>
            <a:endParaRPr b="0" lang="hr-H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hr-HR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3.Koje se ptice spominju?</a:t>
            </a:r>
            <a:endParaRPr b="0" lang="hr-H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hr-HR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4.Tko je zagadio potok?</a:t>
            </a:r>
            <a:endParaRPr b="0" lang="hr-H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hr-HR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5.Tko će ga izliječiti?</a:t>
            </a:r>
            <a:endParaRPr b="0" lang="hr-H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0" dur="indefinite" restart="never" nodeType="tmRoot">
          <p:childTnLst>
            <p:seq>
              <p:cTn id="51" dur="indefinite" nodeType="mainSeq">
                <p:childTnLst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nodeType="click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56" dur="1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683640" y="476640"/>
            <a:ext cx="6927480" cy="4844520"/>
          </a:xfrm>
          <a:prstGeom prst="rect">
            <a:avLst/>
          </a:prstGeom>
          <a:noFill/>
          <a:ln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hr-H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Prepiši poruku pisanim slovima i napiši još jednu poruku.</a:t>
            </a:r>
            <a:endParaRPr b="0" lang="hr-H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Priroda je naš dom zato ju trebamo čuvati.</a:t>
            </a:r>
            <a:endParaRPr b="0" lang="hr-H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Šume, potoke, rijeke i mora moramo čuvati jer su izvor života.</a:t>
            </a:r>
            <a:endParaRPr b="0" lang="hr-H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Nacrtaj svoju čarobnu šumu. </a:t>
            </a:r>
            <a:endParaRPr b="0" lang="hr-H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Napisanu lektiru  pošalji do  30.travnja!</a:t>
            </a:r>
            <a:endParaRPr b="0" lang="hr-H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7" dur="indefinite" restart="never" nodeType="tmRoot">
          <p:childTnLst>
            <p:seq>
              <p:cTn id="58" dur="indefinite" nodeType="mainSeq"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63" dur="1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4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66" dur="1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7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69" dur="1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0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72" dur="1" fill="hold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683640" y="7560"/>
            <a:ext cx="6712920" cy="6488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  <a:ea typeface="Times New Roman"/>
              </a:rPr>
              <a:t>Likovna kultura - Izrada slikovnice; svaka skupina oslikava jedan dio,na poseban papir(flomastreri). Pošalji svoj rad do 30.travnja!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hr-HR" sz="2800" spc="-1" strike="noStrike">
                <a:solidFill>
                  <a:srgbClr val="ff0000"/>
                </a:solidFill>
                <a:latin typeface="Arial"/>
                <a:ea typeface="Times New Roman"/>
              </a:rPr>
              <a:t>1. skupina</a:t>
            </a:r>
            <a:r>
              <a:rPr b="0" lang="hr-HR" sz="2800" spc="-1" strike="noStrike">
                <a:solidFill>
                  <a:srgbClr val="000000"/>
                </a:solidFill>
                <a:latin typeface="Arial"/>
                <a:ea typeface="Times New Roman"/>
              </a:rPr>
              <a:t>: Ozana, Jeronim, Luka,Vito Župan,Darko i Ivan - Zadovoljne životinje uživaju u Zelengradu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hr-HR" sz="2800" spc="-1" strike="noStrike">
                <a:solidFill>
                  <a:srgbClr val="00b050"/>
                </a:solidFill>
                <a:latin typeface="Arial"/>
                <a:ea typeface="Times New Roman"/>
              </a:rPr>
              <a:t>2. skupina</a:t>
            </a:r>
            <a:r>
              <a:rPr b="0" lang="hr-HR" sz="2800" spc="-1" strike="noStrike">
                <a:solidFill>
                  <a:srgbClr val="000000"/>
                </a:solidFill>
                <a:latin typeface="Arial"/>
                <a:ea typeface="Times New Roman"/>
              </a:rPr>
              <a:t>:Viktor,Daris,Matej,Lana,Lovre i  Vito Radelić - Potok je prepun smeća, njegovi stanovnici plaču i tuguju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hr-HR" sz="2800" spc="-1" strike="noStrike">
                <a:solidFill>
                  <a:srgbClr val="ffc000"/>
                </a:solidFill>
                <a:latin typeface="Arial"/>
                <a:ea typeface="Times New Roman"/>
              </a:rPr>
              <a:t>3. skupina</a:t>
            </a:r>
            <a:r>
              <a:rPr b="0" lang="hr-HR" sz="2800" spc="-1" strike="noStrike">
                <a:solidFill>
                  <a:srgbClr val="000000"/>
                </a:solidFill>
                <a:latin typeface="Arial"/>
                <a:ea typeface="Times New Roman"/>
              </a:rPr>
              <a:t>:Ajana,Gabrijela,Mihael,Aron i Dominik -Šumske životinje čiste potok</a:t>
            </a:r>
            <a:endParaRPr b="0" lang="hr-H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hr-HR" sz="2800" spc="-1" strike="noStrike">
                <a:solidFill>
                  <a:srgbClr val="0070c0"/>
                </a:solidFill>
                <a:latin typeface="Arial"/>
                <a:ea typeface="Times New Roman"/>
              </a:rPr>
              <a:t>4. skupina</a:t>
            </a:r>
            <a:r>
              <a:rPr b="0" lang="hr-HR" sz="2800" spc="-1" strike="noStrike">
                <a:solidFill>
                  <a:srgbClr val="000000"/>
                </a:solidFill>
                <a:latin typeface="Arial"/>
                <a:ea typeface="Times New Roman"/>
              </a:rPr>
              <a:t>:Ante,Mark,Niko,Borna i  Leonid -  Zelengradsko vijeće piše pismo gradu</a:t>
            </a:r>
            <a:endParaRPr b="0" lang="hr-H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3" dur="indefinite" restart="never" nodeType="tmRoot">
          <p:childTnLst>
            <p:seq>
              <p:cTn id="74" dur="indefinite" nodeType="mainSeq">
                <p:childTnLst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79" dur="1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0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82" dur="1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3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85" dur="1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nodeType="with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88" dur="1" fill="hold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Application>LibreOffice/6.2.5.2$Windows_X86_64 LibreOffice_project/1ec314fa52f458adc18c4f025c545a4e8b22c159</Application>
  <Words>599</Words>
  <Paragraphs>87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2013-03-07T13:22:33Z</dcterms:created>
  <dc:creator>Ivana Gluhačić</dc:creator>
  <dc:description/>
  <dc:language>hr-HR</dc:language>
  <cp:lastModifiedBy/>
  <dcterms:modified xsi:type="dcterms:W3CDTF">2020-04-23T23:20:00Z</dcterms:modified>
  <cp:revision>67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15</vt:i4>
  </property>
</Properties>
</file>