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sldIdLst>
    <p:sldId id="256" r:id="rId2"/>
    <p:sldId id="257" r:id="rId3"/>
    <p:sldId id="263" r:id="rId4"/>
    <p:sldId id="267" r:id="rId5"/>
    <p:sldId id="259" r:id="rId6"/>
    <p:sldId id="264" r:id="rId7"/>
    <p:sldId id="265" r:id="rId8"/>
    <p:sldId id="266" r:id="rId9"/>
    <p:sldId id="268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6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6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22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67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20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6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96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47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7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6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2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5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0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9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0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s.wikipedia.org/wiki/Slova%C4%8Dka" TargetMode="Externa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HCqRsrQwNU" TargetMode="External"/><Relationship Id="rId7" Type="http://schemas.openxmlformats.org/officeDocument/2006/relationships/hyperlink" Target="https://en.wikipedia.org/wiki/Most_SN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hyperlink" Target="https://www.iha.co.in/slovakia-villa-rentals/Qca/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hyperlink" Target="https://wordwall.net/resource/313703/vps-imena-gradova-i-stanovnika" TargetMode="External"/><Relationship Id="rId7" Type="http://schemas.openxmlformats.org/officeDocument/2006/relationships/hyperlink" Target="https://en.wikipedia.org/wiki/Tatra_Mountai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hyperlink" Target="https://wordwall.net/hr/resource/1808357/hrvatski-jezik/veliko-po%c4%8detno-slovo" TargetMode="External"/><Relationship Id="rId4" Type="http://schemas.openxmlformats.org/officeDocument/2006/relationships/hyperlink" Target="https://wordwall.net/hr/resource/1031892/hrvatski-jezik/ije-ili-je-u-rije%c4%8dima-vje%c5%beba" TargetMode="External"/><Relationship Id="rId9" Type="http://schemas.openxmlformats.org/officeDocument/2006/relationships/hyperlink" Target="https://en.wikipedia.org/wiki/Romani_people_in_Slovaki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h.wikipedia.org/wiki/Likavka" TargetMode="External"/><Relationship Id="rId5" Type="http://schemas.openxmlformats.org/officeDocument/2006/relationships/image" Target="../media/image20.jpg"/><Relationship Id="rId4" Type="http://schemas.openxmlformats.org/officeDocument/2006/relationships/hyperlink" Target="https://en.wikipedia.org/wiki/Oceanic_dolph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odfreephotos.com/slovakia/bratislava/castle-at-bratislava-slovakia.jpg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angsarap.net/2015/11/03/original-slovak-restaurant-bratislava-slovakia/" TargetMode="Externa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hr.wikipedia.org/wiki/Mala_Fatr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https://hr.wikipedia.org/wiki/Bukove_pra%C5%A1ume_u_Karpatima_i_drevne_bukove_%C5%A1ume_u_Njema%C4%8Dkoj" TargetMode="Externa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tkyzadarmo.sk/monumentalny-bratislavsky-hra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hr.wikipedia.org/wiki/Mala_Fatr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https://hr.wikipedia.org/wiki/Bukove_pra%C5%A1ume_u_Karpatima_i_drevne_bukove_%C5%A1ume_u_Njema%C4%8Dkoj" TargetMode="Externa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odfreephotos.com/slovakia/bratislava/castle-at-bratislava-slovakia.jpg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763148/matematika/pisano-dijeljenje-brojeva-do-miliju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otkyzadarmo.sk/monumentalny-bratislavsky-hrad/" TargetMode="Externa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763148/matematika/pisano-dijeljenje-brojeva-do-miliju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otkyzadarmo.sk/monumentalny-bratislavsky-hrad/" TargetMode="Externa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ka na kojoj se prikazuje cesta, na otvorenom, planina, snijeg&#10;&#10;Opis je automatski generiran">
            <a:extLst>
              <a:ext uri="{FF2B5EF4-FFF2-40B4-BE49-F238E27FC236}">
                <a16:creationId xmlns:a16="http://schemas.microsoft.com/office/drawing/2014/main" id="{7FE71613-08A7-433E-B72C-F4DFCA29E1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6336" b="18635"/>
          <a:stretch/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36282F-B60A-46DA-97F8-9822293D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6616" y="0"/>
            <a:ext cx="5866995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8AFE11-20BF-43ED-B82C-6A473D49A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256164" y="1295400"/>
            <a:ext cx="5869035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B0C29F7-61B8-47BB-8393-91B967DE0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7039" y="4294616"/>
            <a:ext cx="4564087" cy="15389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800" dirty="0"/>
              <a:t>Srijeda 6.5.2020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453626-4F98-44AB-A7D2-3DE796F9E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7039" y="5931848"/>
            <a:ext cx="4564087" cy="861420"/>
          </a:xfrm>
        </p:spPr>
        <p:txBody>
          <a:bodyPr>
            <a:normAutofit/>
          </a:bodyPr>
          <a:lstStyle/>
          <a:p>
            <a:r>
              <a:rPr lang="hr-HR" sz="2400" dirty="0"/>
              <a:t>4.</a:t>
            </a:r>
            <a:r>
              <a:rPr lang="hr-HR" sz="2400" cap="none" dirty="0"/>
              <a:t>a</a:t>
            </a:r>
            <a:endParaRPr lang="hr-HR" sz="2400" dirty="0"/>
          </a:p>
        </p:txBody>
      </p:sp>
      <p:pic>
        <p:nvPicPr>
          <p:cNvPr id="6" name="Slika 5" descr="Slika na kojoj se prikazuje na otvorenom, zgrada, grad, pogled&#10;&#10;Opis je automatski generiran">
            <a:extLst>
              <a:ext uri="{FF2B5EF4-FFF2-40B4-BE49-F238E27FC236}">
                <a16:creationId xmlns:a16="http://schemas.microsoft.com/office/drawing/2014/main" id="{202423F5-8E0D-4C05-B359-DF5637C19E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6806" r="-2" b="207"/>
          <a:stretch/>
        </p:blipFill>
        <p:spPr>
          <a:xfrm>
            <a:off x="5411735" y="1447805"/>
            <a:ext cx="5540911" cy="2320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7279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0C29F7-61B8-47BB-8393-91B967DE0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04" y="528046"/>
            <a:ext cx="4802187" cy="2696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6100" dirty="0"/>
              <a:t>Tjelesna i zdravstvena kultura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453626-4F98-44AB-A7D2-3DE796F9E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926" y="3224806"/>
            <a:ext cx="4802187" cy="3105148"/>
          </a:xfrm>
        </p:spPr>
        <p:txBody>
          <a:bodyPr>
            <a:normAutofit/>
          </a:bodyPr>
          <a:lstStyle/>
          <a:p>
            <a:r>
              <a:rPr lang="hr-HR" sz="2400" cap="none" dirty="0"/>
              <a:t>Obuci udobnu odjeću, napravi dovoljno mjesta oko sebe i uz glazbu </a:t>
            </a:r>
            <a:r>
              <a:rPr lang="hr-HR" sz="2400" cap="none" dirty="0" err="1"/>
              <a:t>odvježbaj</a:t>
            </a:r>
            <a:r>
              <a:rPr lang="hr-HR" sz="2400" cap="none" dirty="0"/>
              <a:t> današnji trening. </a:t>
            </a:r>
          </a:p>
          <a:p>
            <a:r>
              <a:rPr lang="hr-HR" sz="2400" cap="none" dirty="0"/>
              <a:t>Sretno! </a:t>
            </a:r>
          </a:p>
          <a:p>
            <a:pPr algn="ctr"/>
            <a:r>
              <a:rPr lang="hr-HR" sz="2400" cap="none" dirty="0">
                <a:hlinkClick r:id="rId3"/>
              </a:rPr>
              <a:t>Vježbe uz ples</a:t>
            </a:r>
            <a:endParaRPr lang="hr-HR" sz="2400" cap="none" dirty="0"/>
          </a:p>
        </p:txBody>
      </p:sp>
      <p:pic>
        <p:nvPicPr>
          <p:cNvPr id="10" name="Slika 9" descr="Slika na kojoj se prikazuje voda, na otvorenom, rijeka, priroda&#10;&#10;Opis je automatski generiran">
            <a:extLst>
              <a:ext uri="{FF2B5EF4-FFF2-40B4-BE49-F238E27FC236}">
                <a16:creationId xmlns:a16="http://schemas.microsoft.com/office/drawing/2014/main" id="{71183AC9-8569-4ADB-9E1C-87A2BA8CBE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7264" r="3" b="3"/>
          <a:stretch/>
        </p:blipFill>
        <p:spPr>
          <a:xfrm>
            <a:off x="6645430" y="444654"/>
            <a:ext cx="5324475" cy="370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1CFCED-7058-4D50-AD6A-EF9110BC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Slika 5" descr="Slika na kojoj se prikazuje na otvorenom, zgrada, vlak, trava&#10;&#10;Opis je automatski generiran">
            <a:extLst>
              <a:ext uri="{FF2B5EF4-FFF2-40B4-BE49-F238E27FC236}">
                <a16:creationId xmlns:a16="http://schemas.microsoft.com/office/drawing/2014/main" id="{7404FF8A-943D-4336-8489-6288CBE180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35662" r="3" b="3"/>
          <a:stretch/>
        </p:blipFill>
        <p:spPr>
          <a:xfrm>
            <a:off x="6838888" y="4407004"/>
            <a:ext cx="5131017" cy="221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925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0C29F7-61B8-47BB-8393-91B967DE0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8" y="189116"/>
            <a:ext cx="4802187" cy="2176016"/>
          </a:xfrm>
        </p:spPr>
        <p:txBody>
          <a:bodyPr>
            <a:noAutofit/>
          </a:bodyPr>
          <a:lstStyle/>
          <a:p>
            <a:r>
              <a:rPr lang="hr-HR" sz="4400" dirty="0"/>
              <a:t>Hrvatski jezik (dopunska nastava)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453626-4F98-44AB-A7D2-3DE796F9E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54" y="2896866"/>
            <a:ext cx="4802187" cy="3185288"/>
          </a:xfrm>
        </p:spPr>
        <p:txBody>
          <a:bodyPr>
            <a:normAutofit/>
          </a:bodyPr>
          <a:lstStyle/>
          <a:p>
            <a:r>
              <a:rPr lang="hr-HR" cap="none" dirty="0"/>
              <a:t>Ponovi što znaš, uz igru: </a:t>
            </a:r>
          </a:p>
          <a:p>
            <a:endParaRPr lang="hr-HR" cap="none" dirty="0"/>
          </a:p>
          <a:p>
            <a:pPr algn="ctr"/>
            <a:r>
              <a:rPr lang="hr-HR" cap="none" dirty="0">
                <a:hlinkClick r:id="rId3"/>
              </a:rPr>
              <a:t>IMENA GRADOVA I STANOVNIKA</a:t>
            </a:r>
            <a:endParaRPr lang="hr-HR" cap="none" dirty="0"/>
          </a:p>
          <a:p>
            <a:pPr algn="ctr"/>
            <a:endParaRPr lang="hr-HR" cap="none" dirty="0"/>
          </a:p>
          <a:p>
            <a:pPr algn="ctr"/>
            <a:r>
              <a:rPr lang="hr-HR" cap="none" dirty="0">
                <a:hlinkClick r:id="rId4"/>
              </a:rPr>
              <a:t>IJE I JE</a:t>
            </a:r>
            <a:endParaRPr lang="hr-HR" cap="none" dirty="0"/>
          </a:p>
          <a:p>
            <a:pPr algn="ctr"/>
            <a:endParaRPr lang="hr-HR" cap="none" dirty="0"/>
          </a:p>
          <a:p>
            <a:pPr algn="ctr"/>
            <a:r>
              <a:rPr lang="hr-HR" cap="none" dirty="0">
                <a:hlinkClick r:id="rId5"/>
              </a:rPr>
              <a:t>VELIKO POČETNO SLOVO</a:t>
            </a:r>
            <a:endParaRPr lang="hr-HR" cap="none" dirty="0"/>
          </a:p>
        </p:txBody>
      </p:sp>
      <p:pic>
        <p:nvPicPr>
          <p:cNvPr id="6" name="Slika 5" descr="Slika na kojoj se prikazuje planina, na otvorenom, priroda, voda&#10;&#10;Opis je automatski generiran">
            <a:extLst>
              <a:ext uri="{FF2B5EF4-FFF2-40B4-BE49-F238E27FC236}">
                <a16:creationId xmlns:a16="http://schemas.microsoft.com/office/drawing/2014/main" id="{4EEE2BD3-A16F-4BF1-A0FD-941CF8C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3111" r="3" b="11781"/>
          <a:stretch/>
        </p:blipFill>
        <p:spPr>
          <a:xfrm>
            <a:off x="6285082" y="189115"/>
            <a:ext cx="5161011" cy="290734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C865F97-DCA3-4BCC-8424-AB0553230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Slika 9" descr="Slika na kojoj se prikazuje trava, na otvorenom, planina, priroda&#10;&#10;Opis je automatski generiran">
            <a:extLst>
              <a:ext uri="{FF2B5EF4-FFF2-40B4-BE49-F238E27FC236}">
                <a16:creationId xmlns:a16="http://schemas.microsoft.com/office/drawing/2014/main" id="{2220A5BE-6B53-4B7B-A0B9-45D058DCA5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291" r="3" b="24611"/>
          <a:stretch/>
        </p:blipFill>
        <p:spPr>
          <a:xfrm>
            <a:off x="5575884" y="2896865"/>
            <a:ext cx="6087038" cy="342853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270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8D453626-4F98-44AB-A7D2-3DE796F9E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654" y="3752851"/>
            <a:ext cx="5943646" cy="2495548"/>
          </a:xfrm>
        </p:spPr>
        <p:txBody>
          <a:bodyPr>
            <a:normAutofit/>
          </a:bodyPr>
          <a:lstStyle/>
          <a:p>
            <a:pPr algn="ctr"/>
            <a:r>
              <a:rPr lang="hr-HR" sz="2800" cap="none" dirty="0"/>
              <a:t>Vrijedno računaj, piši i vježbaj!</a:t>
            </a:r>
          </a:p>
          <a:p>
            <a:pPr algn="ctr"/>
            <a:r>
              <a:rPr lang="hr-HR" sz="2800" cap="none" dirty="0"/>
              <a:t>Pusa od učiteljice Dubravke </a:t>
            </a:r>
            <a:r>
              <a:rPr lang="hr-HR" sz="2800" cap="none" dirty="0">
                <a:sym typeface="Wingdings" panose="05000000000000000000" pitchFamily="2" charset="2"/>
              </a:rPr>
              <a:t></a:t>
            </a:r>
            <a:endParaRPr lang="hr-HR" sz="2800" cap="none" dirty="0"/>
          </a:p>
        </p:txBody>
      </p:sp>
      <p:pic>
        <p:nvPicPr>
          <p:cNvPr id="10" name="Slika 9" descr="Slika na kojoj se prikazuje voda, životinja, na otvorenom, ptica&#10;&#10;Opis je automatski generiran">
            <a:extLst>
              <a:ext uri="{FF2B5EF4-FFF2-40B4-BE49-F238E27FC236}">
                <a16:creationId xmlns:a16="http://schemas.microsoft.com/office/drawing/2014/main" id="{6997B2EF-C59B-4462-9F83-A7566848DD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940" r="4917" b="-1"/>
          <a:stretch/>
        </p:blipFill>
        <p:spPr>
          <a:xfrm>
            <a:off x="7146786" y="3348038"/>
            <a:ext cx="4532966" cy="3152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31CFCED-7058-4D50-AD6A-EF9110BC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Slika 5" descr="Slika na kojoj se prikazuje na otvorenom, šuma, zgrada, zeleno&#10;&#10;Opis je automatski generiran">
            <a:extLst>
              <a:ext uri="{FF2B5EF4-FFF2-40B4-BE49-F238E27FC236}">
                <a16:creationId xmlns:a16="http://schemas.microsoft.com/office/drawing/2014/main" id="{90D518E4-6E00-4E76-BB63-D9C2BCC2D5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26039" r="3" b="16296"/>
          <a:stretch/>
        </p:blipFill>
        <p:spPr>
          <a:xfrm>
            <a:off x="512247" y="290780"/>
            <a:ext cx="7631627" cy="328967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009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0C29F7-61B8-47BB-8393-91B967DE0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1837" y="1454963"/>
            <a:ext cx="3342462" cy="3308380"/>
          </a:xfrm>
        </p:spPr>
        <p:txBody>
          <a:bodyPr>
            <a:normAutofit/>
          </a:bodyPr>
          <a:lstStyle/>
          <a:p>
            <a:r>
              <a:rPr lang="hr-HR" sz="5100" dirty="0"/>
              <a:t>HRVATSKI JEZIK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453626-4F98-44AB-A7D2-3DE796F9E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1837" y="4763342"/>
            <a:ext cx="3342462" cy="1485055"/>
          </a:xfrm>
        </p:spPr>
        <p:txBody>
          <a:bodyPr>
            <a:normAutofit/>
          </a:bodyPr>
          <a:lstStyle/>
          <a:p>
            <a:r>
              <a:rPr lang="hr-HR" cap="none" dirty="0"/>
              <a:t>Neman iz svemira</a:t>
            </a:r>
          </a:p>
          <a:p>
            <a:endParaRPr lang="hr-HR" dirty="0"/>
          </a:p>
          <a:p>
            <a:r>
              <a:rPr lang="hr-HR" cap="none" dirty="0" err="1"/>
              <a:t>František</a:t>
            </a:r>
            <a:r>
              <a:rPr lang="hr-HR" cap="none" dirty="0"/>
              <a:t> </a:t>
            </a:r>
            <a:r>
              <a:rPr lang="hr-HR" cap="none" dirty="0" err="1"/>
              <a:t>Rojček</a:t>
            </a:r>
            <a:endParaRPr lang="hr-HR" cap="none" dirty="0"/>
          </a:p>
        </p:txBody>
      </p:sp>
      <p:pic>
        <p:nvPicPr>
          <p:cNvPr id="6" name="Slika 5" descr="Slika na kojoj se prikazuje na otvorenom, zgrada, kuća, voda&#10;&#10;Opis je automatski generiran">
            <a:extLst>
              <a:ext uri="{FF2B5EF4-FFF2-40B4-BE49-F238E27FC236}">
                <a16:creationId xmlns:a16="http://schemas.microsoft.com/office/drawing/2014/main" id="{BA2B1AD8-47FC-4D08-984C-C1F68C1864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665" r="21512" b="-2"/>
          <a:stretch/>
        </p:blipFill>
        <p:spPr>
          <a:xfrm>
            <a:off x="607848" y="609601"/>
            <a:ext cx="6946288" cy="5638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0713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0C29F7-61B8-47BB-8393-91B967DE0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4358" y="619124"/>
            <a:ext cx="5599942" cy="635317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2000" dirty="0"/>
              <a:t>- </a:t>
            </a:r>
            <a:r>
              <a:rPr lang="hr-HR" sz="2700" dirty="0"/>
              <a:t>Otvori čitanku Hrvatski na dlanu 4,  na 144. i 145. str.</a:t>
            </a:r>
            <a:br>
              <a:rPr lang="hr-HR" sz="2700" dirty="0"/>
            </a:br>
            <a:br>
              <a:rPr lang="hr-HR" sz="2700" dirty="0"/>
            </a:br>
            <a:r>
              <a:rPr lang="hr-HR" sz="2700" dirty="0"/>
              <a:t>- Naglas, izražajno pročitaj pjesmu  </a:t>
            </a:r>
            <a:br>
              <a:rPr lang="hr-HR" sz="2700" dirty="0"/>
            </a:br>
            <a:r>
              <a:rPr lang="hr-HR" sz="2700" dirty="0"/>
              <a:t>  Neman iz svemira</a:t>
            </a:r>
            <a:br>
              <a:rPr lang="hr-HR" sz="2700" dirty="0"/>
            </a:br>
            <a:br>
              <a:rPr lang="hr-HR" sz="2700" dirty="0"/>
            </a:br>
            <a:r>
              <a:rPr lang="hr-HR" sz="2700" dirty="0"/>
              <a:t>Usmeno odgovori na sljedeća pitanja:</a:t>
            </a:r>
            <a:br>
              <a:rPr lang="hr-HR" sz="2700" dirty="0"/>
            </a:br>
            <a:r>
              <a:rPr lang="hr-HR" sz="2700" dirty="0"/>
              <a:t>Tko je iznenadio pjesnika? 	</a:t>
            </a:r>
            <a:br>
              <a:rPr lang="hr-HR" sz="2700" dirty="0"/>
            </a:br>
            <a:r>
              <a:rPr lang="hr-HR" sz="2700" dirty="0"/>
              <a:t>Odakle je neman izronila? </a:t>
            </a:r>
            <a:br>
              <a:rPr lang="hr-HR" sz="2700" dirty="0"/>
            </a:br>
            <a:r>
              <a:rPr lang="hr-HR" sz="2700" dirty="0"/>
              <a:t>Što je uspjela učiniti pogledom? </a:t>
            </a:r>
            <a:br>
              <a:rPr lang="hr-HR" sz="2700" dirty="0"/>
            </a:br>
            <a:br>
              <a:rPr lang="hr-HR" sz="2700" dirty="0"/>
            </a:br>
            <a:r>
              <a:rPr lang="hr-HR" sz="2700" dirty="0"/>
              <a:t>Pročitaj stihove koji otkrivaju izgled nemani. </a:t>
            </a:r>
            <a:br>
              <a:rPr lang="hr-HR" sz="2700" dirty="0"/>
            </a:br>
            <a:r>
              <a:rPr lang="hr-HR" sz="2700" dirty="0"/>
              <a:t>Gdje je pjesnik, zapravo, vidio ovu neman? </a:t>
            </a:r>
            <a:br>
              <a:rPr lang="hr-HR" sz="2700" dirty="0"/>
            </a:br>
            <a:r>
              <a:rPr lang="hr-HR" sz="2700" dirty="0"/>
              <a:t>Odredi temu pjesme.</a:t>
            </a:r>
            <a:br>
              <a:rPr lang="hr-HR" sz="1700" dirty="0"/>
            </a:br>
            <a:br>
              <a:rPr lang="hr-HR" sz="1700" dirty="0"/>
            </a:br>
            <a:br>
              <a:rPr lang="hr-HR" sz="1700" dirty="0"/>
            </a:br>
            <a:endParaRPr lang="hr-HR" sz="17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B2C98D-E0D9-4FE3-8E42-4547B8D27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-659120" y="659121"/>
            <a:ext cx="6858001" cy="5539756"/>
          </a:xfrm>
          <a:custGeom>
            <a:avLst/>
            <a:gdLst>
              <a:gd name="connsiteX0" fmla="*/ 6858001 w 6858001"/>
              <a:gd name="connsiteY0" fmla="*/ 1344715 h 5539756"/>
              <a:gd name="connsiteX1" fmla="*/ 6858001 w 6858001"/>
              <a:gd name="connsiteY1" fmla="*/ 1177 h 5539756"/>
              <a:gd name="connsiteX2" fmla="*/ 6702324 w 6858001"/>
              <a:gd name="connsiteY2" fmla="*/ 26222 h 5539756"/>
              <a:gd name="connsiteX3" fmla="*/ 6547333 w 6858001"/>
              <a:gd name="connsiteY3" fmla="*/ 50091 h 5539756"/>
              <a:gd name="connsiteX4" fmla="*/ 6391657 w 6858001"/>
              <a:gd name="connsiteY4" fmla="*/ 73455 h 5539756"/>
              <a:gd name="connsiteX5" fmla="*/ 6235294 w 6858001"/>
              <a:gd name="connsiteY5" fmla="*/ 93458 h 5539756"/>
              <a:gd name="connsiteX6" fmla="*/ 6079618 w 6858001"/>
              <a:gd name="connsiteY6" fmla="*/ 113629 h 5539756"/>
              <a:gd name="connsiteX7" fmla="*/ 5923255 w 6858001"/>
              <a:gd name="connsiteY7" fmla="*/ 132455 h 5539756"/>
              <a:gd name="connsiteX8" fmla="*/ 5768950 w 6858001"/>
              <a:gd name="connsiteY8" fmla="*/ 148591 h 5539756"/>
              <a:gd name="connsiteX9" fmla="*/ 5612588 w 6858001"/>
              <a:gd name="connsiteY9" fmla="*/ 163887 h 5539756"/>
              <a:gd name="connsiteX10" fmla="*/ 5456911 w 6858001"/>
              <a:gd name="connsiteY10" fmla="*/ 177839 h 5539756"/>
              <a:gd name="connsiteX11" fmla="*/ 5303978 w 6858001"/>
              <a:gd name="connsiteY11" fmla="*/ 189941 h 5539756"/>
              <a:gd name="connsiteX12" fmla="*/ 5148987 w 6858001"/>
              <a:gd name="connsiteY12" fmla="*/ 202044 h 5539756"/>
              <a:gd name="connsiteX13" fmla="*/ 4996054 w 6858001"/>
              <a:gd name="connsiteY13" fmla="*/ 212129 h 5539756"/>
              <a:gd name="connsiteX14" fmla="*/ 4843120 w 6858001"/>
              <a:gd name="connsiteY14" fmla="*/ 220029 h 5539756"/>
              <a:gd name="connsiteX15" fmla="*/ 4690873 w 6858001"/>
              <a:gd name="connsiteY15" fmla="*/ 228266 h 5539756"/>
              <a:gd name="connsiteX16" fmla="*/ 4539997 w 6858001"/>
              <a:gd name="connsiteY16" fmla="*/ 235157 h 5539756"/>
              <a:gd name="connsiteX17" fmla="*/ 4390492 w 6858001"/>
              <a:gd name="connsiteY17" fmla="*/ 240032 h 5539756"/>
              <a:gd name="connsiteX18" fmla="*/ 4240988 w 6858001"/>
              <a:gd name="connsiteY18" fmla="*/ 244234 h 5539756"/>
              <a:gd name="connsiteX19" fmla="*/ 4092855 w 6858001"/>
              <a:gd name="connsiteY19" fmla="*/ 248268 h 5539756"/>
              <a:gd name="connsiteX20" fmla="*/ 3946780 w 6858001"/>
              <a:gd name="connsiteY20" fmla="*/ 250117 h 5539756"/>
              <a:gd name="connsiteX21" fmla="*/ 3800704 w 6858001"/>
              <a:gd name="connsiteY21" fmla="*/ 252134 h 5539756"/>
              <a:gd name="connsiteX22" fmla="*/ 3656686 w 6858001"/>
              <a:gd name="connsiteY22" fmla="*/ 253143 h 5539756"/>
              <a:gd name="connsiteX23" fmla="*/ 3514040 w 6858001"/>
              <a:gd name="connsiteY23" fmla="*/ 252134 h 5539756"/>
              <a:gd name="connsiteX24" fmla="*/ 3372765 w 6858001"/>
              <a:gd name="connsiteY24" fmla="*/ 252134 h 5539756"/>
              <a:gd name="connsiteX25" fmla="*/ 3232862 w 6858001"/>
              <a:gd name="connsiteY25" fmla="*/ 250117 h 5539756"/>
              <a:gd name="connsiteX26" fmla="*/ 3095702 w 6858001"/>
              <a:gd name="connsiteY26" fmla="*/ 247092 h 5539756"/>
              <a:gd name="connsiteX27" fmla="*/ 2959914 w 6858001"/>
              <a:gd name="connsiteY27" fmla="*/ 244234 h 5539756"/>
              <a:gd name="connsiteX28" fmla="*/ 2826868 w 6858001"/>
              <a:gd name="connsiteY28" fmla="*/ 241040 h 5539756"/>
              <a:gd name="connsiteX29" fmla="*/ 2694509 w 6858001"/>
              <a:gd name="connsiteY29" fmla="*/ 236166 h 5539756"/>
              <a:gd name="connsiteX30" fmla="*/ 2564208 w 6858001"/>
              <a:gd name="connsiteY30" fmla="*/ 230955 h 5539756"/>
              <a:gd name="connsiteX31" fmla="*/ 2436649 w 6858001"/>
              <a:gd name="connsiteY31" fmla="*/ 226249 h 5539756"/>
              <a:gd name="connsiteX32" fmla="*/ 2187703 w 6858001"/>
              <a:gd name="connsiteY32" fmla="*/ 212969 h 5539756"/>
              <a:gd name="connsiteX33" fmla="*/ 1949045 w 6858001"/>
              <a:gd name="connsiteY33" fmla="*/ 198850 h 5539756"/>
              <a:gd name="connsiteX34" fmla="*/ 1719988 w 6858001"/>
              <a:gd name="connsiteY34" fmla="*/ 184058 h 5539756"/>
              <a:gd name="connsiteX35" fmla="*/ 1503275 w 6858001"/>
              <a:gd name="connsiteY35" fmla="*/ 167753 h 5539756"/>
              <a:gd name="connsiteX36" fmla="*/ 1296163 w 6858001"/>
              <a:gd name="connsiteY36" fmla="*/ 150776 h 5539756"/>
              <a:gd name="connsiteX37" fmla="*/ 1104139 w 6858001"/>
              <a:gd name="connsiteY37" fmla="*/ 132455 h 5539756"/>
              <a:gd name="connsiteX38" fmla="*/ 923774 w 6858001"/>
              <a:gd name="connsiteY38" fmla="*/ 114469 h 5539756"/>
              <a:gd name="connsiteX39" fmla="*/ 757810 w 6858001"/>
              <a:gd name="connsiteY39" fmla="*/ 96484 h 5539756"/>
              <a:gd name="connsiteX40" fmla="*/ 605563 w 6858001"/>
              <a:gd name="connsiteY40" fmla="*/ 79507 h 5539756"/>
              <a:gd name="connsiteX41" fmla="*/ 470460 w 6858001"/>
              <a:gd name="connsiteY41" fmla="*/ 63370 h 5539756"/>
              <a:gd name="connsiteX42" fmla="*/ 348388 w 6858001"/>
              <a:gd name="connsiteY42" fmla="*/ 48074 h 5539756"/>
              <a:gd name="connsiteX43" fmla="*/ 245518 w 6858001"/>
              <a:gd name="connsiteY43" fmla="*/ 35299 h 5539756"/>
              <a:gd name="connsiteX44" fmla="*/ 159107 w 6858001"/>
              <a:gd name="connsiteY44" fmla="*/ 23197 h 5539756"/>
              <a:gd name="connsiteX45" fmla="*/ 40463 w 6858001"/>
              <a:gd name="connsiteY45" fmla="*/ 5883 h 5539756"/>
              <a:gd name="connsiteX46" fmla="*/ 1 w 6858001"/>
              <a:gd name="connsiteY46" fmla="*/ 0 h 5539756"/>
              <a:gd name="connsiteX47" fmla="*/ 1 w 6858001"/>
              <a:gd name="connsiteY47" fmla="*/ 905405 h 5539756"/>
              <a:gd name="connsiteX48" fmla="*/ 0 w 6858001"/>
              <a:gd name="connsiteY48" fmla="*/ 905405 h 5539756"/>
              <a:gd name="connsiteX49" fmla="*/ 0 w 6858001"/>
              <a:gd name="connsiteY49" fmla="*/ 5539756 h 5539756"/>
              <a:gd name="connsiteX50" fmla="*/ 6858000 w 6858001"/>
              <a:gd name="connsiteY50" fmla="*/ 5539756 h 5539756"/>
              <a:gd name="connsiteX51" fmla="*/ 6858000 w 6858001"/>
              <a:gd name="connsiteY51" fmla="*/ 1344715 h 553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39756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405"/>
                </a:lnTo>
                <a:lnTo>
                  <a:pt x="0" y="905405"/>
                </a:lnTo>
                <a:lnTo>
                  <a:pt x="0" y="5539756"/>
                </a:lnTo>
                <a:lnTo>
                  <a:pt x="6858000" y="5539756"/>
                </a:lnTo>
                <a:lnTo>
                  <a:pt x="6858000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Slika 4" descr="Slika na kojoj se prikazuje znak, izlog&#10;&#10;Opis je automatski generiran">
            <a:extLst>
              <a:ext uri="{FF2B5EF4-FFF2-40B4-BE49-F238E27FC236}">
                <a16:creationId xmlns:a16="http://schemas.microsoft.com/office/drawing/2014/main" id="{9D2A234C-F13C-4157-A36E-87A5E9D56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55" y="754448"/>
            <a:ext cx="2842295" cy="1789059"/>
          </a:xfrm>
          <a:prstGeom prst="rect">
            <a:avLst/>
          </a:prstGeom>
          <a:effectLst/>
        </p:spPr>
      </p:pic>
      <p:sp>
        <p:nvSpPr>
          <p:cNvPr id="12" name="Freeform 27">
            <a:extLst>
              <a:ext uri="{FF2B5EF4-FFF2-40B4-BE49-F238E27FC236}">
                <a16:creationId xmlns:a16="http://schemas.microsoft.com/office/drawing/2014/main" id="{0258BAE0-E019-4635-94F1-D65C71B15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93485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zgrada, na otvorenom, kamen, sat&#10;&#10;Opis je automatski generiran">
            <a:extLst>
              <a:ext uri="{FF2B5EF4-FFF2-40B4-BE49-F238E27FC236}">
                <a16:creationId xmlns:a16="http://schemas.microsoft.com/office/drawing/2014/main" id="{49FBC5F9-A835-4E43-9445-F9D7D1F1B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00150" y="2782440"/>
            <a:ext cx="2609850" cy="39147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754F3751-D7C8-4FA6-9F28-E714EBCD6551}"/>
              </a:ext>
            </a:extLst>
          </p:cNvPr>
          <p:cNvSpPr txBox="1"/>
          <p:nvPr/>
        </p:nvSpPr>
        <p:spPr>
          <a:xfrm>
            <a:off x="3810000" y="6858000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5" tooltip="http://www.angsarap.net/2015/11/03/original-slovak-restaurant-bratislava-slovakia/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6" tooltip="https://creativecommons.org/licenses/by-nc-nd/3.0/"/>
              </a:rPr>
              <a:t>CC BY-NC-ND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341837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0C29F7-61B8-47BB-8393-91B967DE0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075" y="5439526"/>
            <a:ext cx="8825658" cy="8347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600" dirty="0"/>
              <a:t>U bilježnicu zapiši plan ploče i nadopuni zadano:</a:t>
            </a:r>
            <a:br>
              <a:rPr lang="hr-HR" sz="2600" dirty="0"/>
            </a:br>
            <a:endParaRPr lang="hr-HR" sz="26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E1B9E88-9ABC-4CFD-A5A0-B6BD0D1C71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62" r="2" b="4870"/>
          <a:stretch/>
        </p:blipFill>
        <p:spPr>
          <a:xfrm>
            <a:off x="382855" y="1026829"/>
            <a:ext cx="4855895" cy="3849971"/>
          </a:xfrm>
          <a:prstGeom prst="rect">
            <a:avLst/>
          </a:prstGeom>
          <a:effectLst>
            <a:outerShdw blurRad="50800" dist="50800" dir="54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5" name="Slika 4" descr="Slika na kojoj se prikazuje na otvorenom, trava, biljka, stablo&#10;&#10;Opis je automatski generiran">
            <a:extLst>
              <a:ext uri="{FF2B5EF4-FFF2-40B4-BE49-F238E27FC236}">
                <a16:creationId xmlns:a16="http://schemas.microsoft.com/office/drawing/2014/main" id="{429C9BCF-AA9E-408B-BC2A-5F84D9FC9A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1" b="2731"/>
          <a:stretch/>
        </p:blipFill>
        <p:spPr>
          <a:xfrm>
            <a:off x="5468958" y="1082125"/>
            <a:ext cx="2968588" cy="38499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Slika 9" descr="Slika na kojoj se prikazuje planina, priroda, na otvorenom, brijeg&#10;&#10;Opis je automatski generiran">
            <a:extLst>
              <a:ext uri="{FF2B5EF4-FFF2-40B4-BE49-F238E27FC236}">
                <a16:creationId xmlns:a16="http://schemas.microsoft.com/office/drawing/2014/main" id="{14C5EC22-9C49-427D-B977-4482E52D9E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400368" y="1776008"/>
            <a:ext cx="3402870" cy="2552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8367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0C29F7-61B8-47BB-8393-91B967DE0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5612" y="752475"/>
            <a:ext cx="4037788" cy="8390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hr-HR" sz="1500" dirty="0"/>
            </a:br>
            <a:endParaRPr lang="hr-HR" sz="1500" dirty="0"/>
          </a:p>
        </p:txBody>
      </p:sp>
      <p:sp>
        <p:nvSpPr>
          <p:cNvPr id="7" name="Podnaslov 6">
            <a:extLst>
              <a:ext uri="{FF2B5EF4-FFF2-40B4-BE49-F238E27FC236}">
                <a16:creationId xmlns:a16="http://schemas.microsoft.com/office/drawing/2014/main" id="{51263BBD-50E1-4D2F-A3CA-CCECB8B86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788306"/>
            <a:ext cx="8825658" cy="7520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r-HR" sz="2400" i="1" cap="none" dirty="0"/>
              <a:t>Pročitaj tekst o Bratislavi, Slovačkoj i književniku </a:t>
            </a:r>
            <a:r>
              <a:rPr lang="hr-HR" sz="2400" i="1" cap="none" dirty="0" err="1"/>
              <a:t>Františeku</a:t>
            </a:r>
            <a:r>
              <a:rPr lang="hr-HR" sz="2400" i="1" cap="none" dirty="0"/>
              <a:t> </a:t>
            </a:r>
            <a:r>
              <a:rPr lang="hr-HR" sz="2400" i="1" cap="none" dirty="0" err="1"/>
              <a:t>Rojčeku</a:t>
            </a:r>
            <a:r>
              <a:rPr lang="hr-HR" sz="2400" i="1" cap="none" dirty="0"/>
              <a:t> na 145. str. čitanke.. </a:t>
            </a:r>
          </a:p>
        </p:txBody>
      </p:sp>
      <p:sp>
        <p:nvSpPr>
          <p:cNvPr id="14" name="Podnaslov 2">
            <a:extLst>
              <a:ext uri="{FF2B5EF4-FFF2-40B4-BE49-F238E27FC236}">
                <a16:creationId xmlns:a16="http://schemas.microsoft.com/office/drawing/2014/main" id="{40F0DE31-3B4F-4F76-8432-97A7AD6DB171}"/>
              </a:ext>
            </a:extLst>
          </p:cNvPr>
          <p:cNvSpPr txBox="1">
            <a:spLocks/>
          </p:cNvSpPr>
          <p:nvPr/>
        </p:nvSpPr>
        <p:spPr>
          <a:xfrm>
            <a:off x="4941278" y="619465"/>
            <a:ext cx="6762018" cy="505535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hr-HR" sz="1800" cap="none" dirty="0"/>
              <a:t>Zadaci: </a:t>
            </a:r>
          </a:p>
          <a:p>
            <a:pPr marL="342900" indent="-342900">
              <a:buAutoNum type="arabicPeriod"/>
            </a:pPr>
            <a:r>
              <a:rPr lang="hr-HR" sz="1800" b="1" cap="none" dirty="0"/>
              <a:t>Prepiši pjesmu </a:t>
            </a:r>
            <a:r>
              <a:rPr lang="hr-HR" sz="1800" cap="none" dirty="0"/>
              <a:t>u </a:t>
            </a:r>
            <a:r>
              <a:rPr lang="hr-HR" sz="1800" b="1" cap="none" dirty="0"/>
              <a:t>budućem </a:t>
            </a:r>
            <a:r>
              <a:rPr lang="hr-HR" sz="1800" cap="none" dirty="0"/>
              <a:t>glagolskom vremenu i tako </a:t>
            </a:r>
          </a:p>
          <a:p>
            <a:r>
              <a:rPr lang="hr-HR" sz="1800" cap="none" dirty="0"/>
              <a:t>     da </a:t>
            </a:r>
            <a:r>
              <a:rPr lang="hr-HR" sz="1800" b="1" cap="none" dirty="0"/>
              <a:t>sve imenice preoblikuješ u umanjenice</a:t>
            </a:r>
            <a:r>
              <a:rPr lang="hr-HR" sz="1800" cap="none" dirty="0"/>
              <a:t>.</a:t>
            </a:r>
          </a:p>
          <a:p>
            <a:r>
              <a:rPr lang="hr-HR" sz="1800" cap="none" dirty="0"/>
              <a:t>2. </a:t>
            </a:r>
            <a:r>
              <a:rPr lang="hr-HR" sz="1800" b="1" cap="none" dirty="0"/>
              <a:t>Odgovori </a:t>
            </a:r>
            <a:r>
              <a:rPr lang="hr-HR" sz="1800" cap="none" dirty="0"/>
              <a:t>na sljedeća </a:t>
            </a:r>
            <a:r>
              <a:rPr lang="hr-HR" sz="1800" b="1" cap="none" dirty="0"/>
              <a:t>pitanja</a:t>
            </a:r>
            <a:r>
              <a:rPr lang="hr-HR" sz="1800" cap="none" dirty="0"/>
              <a:t> o Slovačkoj i Bratislavi:</a:t>
            </a:r>
          </a:p>
          <a:p>
            <a:r>
              <a:rPr lang="hr-HR" sz="1800" cap="none" dirty="0"/>
              <a:t>    1. Gdje se nalazi Slovačka?</a:t>
            </a:r>
          </a:p>
          <a:p>
            <a:r>
              <a:rPr lang="hr-HR" sz="1800" cap="none" dirty="0"/>
              <a:t>    2. Opiši reljef Slovačke.</a:t>
            </a:r>
          </a:p>
          <a:p>
            <a:r>
              <a:rPr lang="hr-HR" sz="1800" cap="none" dirty="0"/>
              <a:t>    3. Što je Slovačkoj i Hrvatskoj slično?</a:t>
            </a:r>
          </a:p>
          <a:p>
            <a:pPr marL="285750" indent="-285750">
              <a:buFontTx/>
              <a:buChar char="-"/>
            </a:pPr>
            <a:r>
              <a:rPr lang="hr-HR" sz="1800" cap="none" dirty="0"/>
              <a:t>4. Koja rijeka protječe Slovačkom?</a:t>
            </a:r>
          </a:p>
          <a:p>
            <a:r>
              <a:rPr lang="hr-HR" sz="1800" cap="none" dirty="0"/>
              <a:t>     5. Koji se kulturno – povijesni spomenik nalazi u </a:t>
            </a:r>
          </a:p>
          <a:p>
            <a:r>
              <a:rPr lang="hr-HR" sz="1800" cap="none" dirty="0"/>
              <a:t>         glavnome gradu Slovačke?</a:t>
            </a:r>
          </a:p>
          <a:p>
            <a:r>
              <a:rPr lang="hr-HR" sz="1800" cap="none" dirty="0"/>
              <a:t>     6. Kako su nekada bili povezani glavni gradovi Austrije i </a:t>
            </a:r>
          </a:p>
          <a:p>
            <a:r>
              <a:rPr lang="hr-HR" sz="1800" cap="none" dirty="0"/>
              <a:t>         Slovačke?</a:t>
            </a:r>
          </a:p>
          <a:p>
            <a:r>
              <a:rPr lang="hr-HR" sz="1800" cap="none" dirty="0"/>
              <a:t>3. </a:t>
            </a:r>
            <a:r>
              <a:rPr lang="hr-HR" sz="1800" b="1" cap="none" dirty="0"/>
              <a:t>Nacrtaj bratislavski dvorac.</a:t>
            </a:r>
          </a:p>
        </p:txBody>
      </p:sp>
      <p:pic>
        <p:nvPicPr>
          <p:cNvPr id="15" name="Slika 14" descr="Slika na kojoj se prikazuje zgrada, na otvorenom, trava, dvorac&#10;&#10;Opis je automatski generiran">
            <a:extLst>
              <a:ext uri="{FF2B5EF4-FFF2-40B4-BE49-F238E27FC236}">
                <a16:creationId xmlns:a16="http://schemas.microsoft.com/office/drawing/2014/main" id="{8D8B0886-36DE-40B6-A848-367ADAC1B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8704" y="1069694"/>
            <a:ext cx="4619627" cy="34684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16927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0C29F7-61B8-47BB-8393-91B967DE0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855" y="5996232"/>
            <a:ext cx="8825658" cy="83472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2600" dirty="0"/>
              <a:t>Luka, u  bilježnicu zapiši plan ploče i nadopuni sve zadano, osim ideje i rime.  Prepiši dvije kitice pjesme tako da ih pokušaš staviti u buduće vrijeme. </a:t>
            </a:r>
            <a:br>
              <a:rPr lang="hr-HR" sz="2600" dirty="0"/>
            </a:br>
            <a:r>
              <a:rPr lang="hr-HR" sz="2600" dirty="0"/>
              <a:t>Nacrtaj što voliš gledati na televiziji. </a:t>
            </a:r>
            <a:r>
              <a:rPr lang="hr-HR" sz="2600" dirty="0">
                <a:sym typeface="Wingdings" panose="05000000000000000000" pitchFamily="2" charset="2"/>
              </a:rPr>
              <a:t></a:t>
            </a:r>
            <a:r>
              <a:rPr lang="hr-HR" sz="2600" dirty="0"/>
              <a:t> </a:t>
            </a:r>
            <a:br>
              <a:rPr lang="hr-HR" sz="2600" dirty="0"/>
            </a:br>
            <a:endParaRPr lang="hr-HR" sz="26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E1B9E88-9ABC-4CFD-A5A0-B6BD0D1C71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62" r="2" b="4870"/>
          <a:stretch/>
        </p:blipFill>
        <p:spPr>
          <a:xfrm>
            <a:off x="382855" y="1026829"/>
            <a:ext cx="4855895" cy="3849971"/>
          </a:xfrm>
          <a:prstGeom prst="rect">
            <a:avLst/>
          </a:prstGeom>
          <a:effectLst>
            <a:outerShdw blurRad="50800" dist="50800" dir="54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5" name="Slika 4" descr="Slika na kojoj se prikazuje na otvorenom, trava, biljka, stablo&#10;&#10;Opis je automatski generiran">
            <a:extLst>
              <a:ext uri="{FF2B5EF4-FFF2-40B4-BE49-F238E27FC236}">
                <a16:creationId xmlns:a16="http://schemas.microsoft.com/office/drawing/2014/main" id="{429C9BCF-AA9E-408B-BC2A-5F84D9FC9A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1" b="2731"/>
          <a:stretch/>
        </p:blipFill>
        <p:spPr>
          <a:xfrm>
            <a:off x="5468958" y="1082125"/>
            <a:ext cx="2968588" cy="38499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Slika 9" descr="Slika na kojoj se prikazuje planina, priroda, na otvorenom, brijeg&#10;&#10;Opis je automatski generiran">
            <a:extLst>
              <a:ext uri="{FF2B5EF4-FFF2-40B4-BE49-F238E27FC236}">
                <a16:creationId xmlns:a16="http://schemas.microsoft.com/office/drawing/2014/main" id="{14C5EC22-9C49-427D-B977-4482E52D9E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400368" y="1776008"/>
            <a:ext cx="3402870" cy="2552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0" name="Naslov 1">
            <a:extLst>
              <a:ext uri="{FF2B5EF4-FFF2-40B4-BE49-F238E27FC236}">
                <a16:creationId xmlns:a16="http://schemas.microsoft.com/office/drawing/2014/main" id="{10AE5D81-55FF-4297-8B9C-C0388A46B855}"/>
              </a:ext>
            </a:extLst>
          </p:cNvPr>
          <p:cNvSpPr txBox="1">
            <a:spLocks/>
          </p:cNvSpPr>
          <p:nvPr/>
        </p:nvSpPr>
        <p:spPr>
          <a:xfrm>
            <a:off x="8087983" y="609469"/>
            <a:ext cx="2453994" cy="834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hr-HR" sz="2600" dirty="0"/>
              <a:t>Prilagodba: </a:t>
            </a:r>
            <a:br>
              <a:rPr lang="hr-HR" sz="2600" dirty="0"/>
            </a:b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21161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0C29F7-61B8-47BB-8393-91B967DE0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4523" y="1629169"/>
            <a:ext cx="4659923" cy="1485055"/>
          </a:xfrm>
        </p:spPr>
        <p:txBody>
          <a:bodyPr>
            <a:normAutofit/>
          </a:bodyPr>
          <a:lstStyle/>
          <a:p>
            <a:r>
              <a:rPr lang="hr-HR" sz="5100" dirty="0"/>
              <a:t>MATEMATIKA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453626-4F98-44AB-A7D2-3DE796F9E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1285" y="4763342"/>
            <a:ext cx="4783014" cy="1485055"/>
          </a:xfrm>
        </p:spPr>
        <p:txBody>
          <a:bodyPr>
            <a:normAutofit/>
          </a:bodyPr>
          <a:lstStyle/>
          <a:p>
            <a:r>
              <a:rPr lang="hr-HR" cap="none" dirty="0"/>
              <a:t>Pisano dijeljenje višeznamenkastoga broja jednoznamenkastim brojem</a:t>
            </a:r>
          </a:p>
        </p:txBody>
      </p:sp>
      <p:pic>
        <p:nvPicPr>
          <p:cNvPr id="6" name="Slika 5" descr="Slika na kojoj se prikazuje na otvorenom, zgrada, kuća, voda&#10;&#10;Opis je automatski generiran">
            <a:extLst>
              <a:ext uri="{FF2B5EF4-FFF2-40B4-BE49-F238E27FC236}">
                <a16:creationId xmlns:a16="http://schemas.microsoft.com/office/drawing/2014/main" id="{BA2B1AD8-47FC-4D08-984C-C1F68C1864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665" r="21512" b="-2"/>
          <a:stretch/>
        </p:blipFill>
        <p:spPr>
          <a:xfrm>
            <a:off x="607848" y="609602"/>
            <a:ext cx="6065514" cy="4923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232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0C29F7-61B8-47BB-8393-91B967DE0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5612" y="752475"/>
            <a:ext cx="4037788" cy="8390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hr-HR" sz="1500" dirty="0"/>
            </a:br>
            <a:endParaRPr lang="hr-HR" sz="1500" dirty="0"/>
          </a:p>
        </p:txBody>
      </p:sp>
      <p:sp>
        <p:nvSpPr>
          <p:cNvPr id="7" name="Podnaslov 6">
            <a:extLst>
              <a:ext uri="{FF2B5EF4-FFF2-40B4-BE49-F238E27FC236}">
                <a16:creationId xmlns:a16="http://schemas.microsoft.com/office/drawing/2014/main" id="{51263BBD-50E1-4D2F-A3CA-CCECB8B86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788306"/>
            <a:ext cx="8825658" cy="752080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sz="2400" i="1" cap="none" dirty="0"/>
              <a:t>Piši uredno, pazi na potpisivanje i provjeri točnost rezultata!</a:t>
            </a:r>
          </a:p>
        </p:txBody>
      </p:sp>
      <p:sp>
        <p:nvSpPr>
          <p:cNvPr id="14" name="Podnaslov 2">
            <a:extLst>
              <a:ext uri="{FF2B5EF4-FFF2-40B4-BE49-F238E27FC236}">
                <a16:creationId xmlns:a16="http://schemas.microsoft.com/office/drawing/2014/main" id="{40F0DE31-3B4F-4F76-8432-97A7AD6DB171}"/>
              </a:ext>
            </a:extLst>
          </p:cNvPr>
          <p:cNvSpPr txBox="1">
            <a:spLocks/>
          </p:cNvSpPr>
          <p:nvPr/>
        </p:nvSpPr>
        <p:spPr>
          <a:xfrm>
            <a:off x="4941278" y="619465"/>
            <a:ext cx="6762018" cy="505535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hr-HR" sz="2400" cap="none" dirty="0"/>
              <a:t>Zadaci: </a:t>
            </a:r>
          </a:p>
          <a:p>
            <a:pPr marL="342900" indent="-342900">
              <a:buAutoNum type="arabicPeriod"/>
            </a:pPr>
            <a:r>
              <a:rPr lang="hr-HR" sz="2400" cap="none" dirty="0"/>
              <a:t>Otvori </a:t>
            </a:r>
            <a:r>
              <a:rPr lang="hr-HR" sz="2400" b="1" cap="none" dirty="0"/>
              <a:t>udžbenik</a:t>
            </a:r>
            <a:r>
              <a:rPr lang="hr-HR" sz="2400" cap="none" dirty="0"/>
              <a:t> na </a:t>
            </a:r>
            <a:r>
              <a:rPr lang="hr-HR" sz="2400" b="1" cap="none" dirty="0"/>
              <a:t>73. str.</a:t>
            </a:r>
            <a:r>
              <a:rPr lang="hr-HR" sz="2400" cap="none" dirty="0"/>
              <a:t> i </a:t>
            </a:r>
            <a:r>
              <a:rPr lang="hr-HR" sz="2400" b="1" cap="none" dirty="0"/>
              <a:t>riješi 3. 4. i 6. zadatak.</a:t>
            </a:r>
          </a:p>
          <a:p>
            <a:r>
              <a:rPr lang="hr-HR" sz="2400" cap="none" dirty="0"/>
              <a:t>    </a:t>
            </a:r>
            <a:r>
              <a:rPr lang="hr-HR" sz="2400" b="1" cap="none" dirty="0"/>
              <a:t>Zadatke 5. i 7</a:t>
            </a:r>
            <a:r>
              <a:rPr lang="hr-HR" sz="2400" cap="none" dirty="0"/>
              <a:t>. riješi u </a:t>
            </a:r>
            <a:r>
              <a:rPr lang="hr-HR" sz="2400" b="1" cap="none" dirty="0"/>
              <a:t>bilježnicu</a:t>
            </a:r>
            <a:r>
              <a:rPr lang="hr-HR" sz="2400" cap="none" dirty="0"/>
              <a:t>. </a:t>
            </a:r>
          </a:p>
          <a:p>
            <a:pPr marL="342900" indent="-342900">
              <a:buAutoNum type="arabicPeriod" startAt="2"/>
            </a:pPr>
            <a:r>
              <a:rPr lang="hr-HR" sz="2400" cap="none" dirty="0"/>
              <a:t>Riješi zadatke u </a:t>
            </a:r>
            <a:r>
              <a:rPr lang="hr-HR" sz="2400" b="1" cap="none" dirty="0"/>
              <a:t>radnoj bilježnici na 68. i 69. </a:t>
            </a:r>
            <a:r>
              <a:rPr lang="hr-HR" sz="2400" cap="none" dirty="0"/>
              <a:t>strani. Pazi, u nekim zadacima potrebno je </a:t>
            </a:r>
            <a:r>
              <a:rPr lang="hr-HR" sz="2400" b="1" cap="none" dirty="0"/>
              <a:t>rezultate provjeriti množenjem.</a:t>
            </a:r>
          </a:p>
          <a:p>
            <a:pPr marL="342900" indent="-342900">
              <a:buAutoNum type="arabicPeriod" startAt="2"/>
            </a:pPr>
            <a:r>
              <a:rPr lang="hr-HR" sz="2400" cap="none" dirty="0"/>
              <a:t>Na poveznici ćeš pronaći </a:t>
            </a:r>
            <a:r>
              <a:rPr lang="hr-HR" sz="2400" b="1" cap="none" dirty="0"/>
              <a:t>kviz</a:t>
            </a:r>
            <a:r>
              <a:rPr lang="hr-HR" sz="2400" cap="none" dirty="0"/>
              <a:t> sa 6 zadataka pisanoga dijeljenja. </a:t>
            </a:r>
            <a:r>
              <a:rPr lang="hr-HR" sz="2400" b="1" cap="none" dirty="0"/>
              <a:t>Riješi ih u bilježnicu! </a:t>
            </a:r>
          </a:p>
          <a:p>
            <a:pPr algn="ctr"/>
            <a:r>
              <a:rPr lang="hr-HR" sz="2400" b="1" cap="none" dirty="0">
                <a:hlinkClick r:id="rId3"/>
              </a:rPr>
              <a:t>PISANO DIJELJENJE BROJEVA</a:t>
            </a:r>
            <a:endParaRPr lang="hr-HR" sz="2400" b="1" cap="none" dirty="0"/>
          </a:p>
          <a:p>
            <a:pPr marL="342900" indent="-342900">
              <a:buAutoNum type="arabicPeriod"/>
            </a:pPr>
            <a:endParaRPr lang="hr-HR" sz="1800" cap="none" dirty="0"/>
          </a:p>
        </p:txBody>
      </p:sp>
      <p:pic>
        <p:nvPicPr>
          <p:cNvPr id="15" name="Slika 14" descr="Slika na kojoj se prikazuje zgrada, na otvorenom, trava, dvorac&#10;&#10;Opis je automatski generiran">
            <a:extLst>
              <a:ext uri="{FF2B5EF4-FFF2-40B4-BE49-F238E27FC236}">
                <a16:creationId xmlns:a16="http://schemas.microsoft.com/office/drawing/2014/main" id="{8D8B0886-36DE-40B6-A848-367ADAC1B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8704" y="1069694"/>
            <a:ext cx="4619627" cy="34684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5405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0C29F7-61B8-47BB-8393-91B967DE0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5612" y="752475"/>
            <a:ext cx="4037788" cy="8390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hr-HR" sz="1500" dirty="0"/>
            </a:br>
            <a:endParaRPr lang="hr-HR" sz="1500" dirty="0"/>
          </a:p>
        </p:txBody>
      </p:sp>
      <p:sp>
        <p:nvSpPr>
          <p:cNvPr id="14" name="Podnaslov 2">
            <a:extLst>
              <a:ext uri="{FF2B5EF4-FFF2-40B4-BE49-F238E27FC236}">
                <a16:creationId xmlns:a16="http://schemas.microsoft.com/office/drawing/2014/main" id="{40F0DE31-3B4F-4F76-8432-97A7AD6DB171}"/>
              </a:ext>
            </a:extLst>
          </p:cNvPr>
          <p:cNvSpPr txBox="1">
            <a:spLocks/>
          </p:cNvSpPr>
          <p:nvPr/>
        </p:nvSpPr>
        <p:spPr>
          <a:xfrm>
            <a:off x="4809394" y="1796657"/>
            <a:ext cx="6762018" cy="5055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hr-HR" sz="2400" cap="none" dirty="0"/>
              <a:t>Zadaci: </a:t>
            </a:r>
          </a:p>
          <a:p>
            <a:pPr marL="342900" indent="-342900">
              <a:buAutoNum type="arabicPeriod"/>
            </a:pPr>
            <a:r>
              <a:rPr lang="hr-HR" sz="2400" b="1" cap="none" dirty="0"/>
              <a:t>Luka, otvori svoj udžbenik</a:t>
            </a:r>
            <a:r>
              <a:rPr lang="hr-HR" sz="2400" cap="none" dirty="0"/>
              <a:t> i riješi nekoliko zadataka pisanoga dijeljenja</a:t>
            </a:r>
            <a:r>
              <a:rPr lang="hr-HR" sz="2400" b="1" cap="none" dirty="0"/>
              <a:t>.</a:t>
            </a:r>
            <a:r>
              <a:rPr lang="hr-HR" sz="2400" cap="none" dirty="0"/>
              <a:t> </a:t>
            </a:r>
          </a:p>
          <a:p>
            <a:pPr marL="342900" indent="-342900">
              <a:buAutoNum type="arabicPeriod" startAt="2"/>
            </a:pPr>
            <a:r>
              <a:rPr lang="hr-HR" sz="2400" cap="none" dirty="0"/>
              <a:t>Riješi 1. i 3. zadatak u </a:t>
            </a:r>
            <a:r>
              <a:rPr lang="hr-HR" sz="2400" b="1" cap="none" dirty="0"/>
              <a:t>radnoj bilježnici na 68. </a:t>
            </a:r>
            <a:r>
              <a:rPr lang="hr-HR" sz="2400" cap="none" dirty="0"/>
              <a:t>strani. Pazi, u nekim zadacima potrebno je </a:t>
            </a:r>
            <a:r>
              <a:rPr lang="hr-HR" sz="2400" b="1" cap="none" dirty="0"/>
              <a:t>rezultate provjeriti množenjem.</a:t>
            </a:r>
          </a:p>
          <a:p>
            <a:pPr marL="342900" indent="-342900">
              <a:buAutoNum type="arabicPeriod" startAt="2"/>
            </a:pPr>
            <a:r>
              <a:rPr lang="hr-HR" sz="2400" cap="none" dirty="0"/>
              <a:t>Na poveznici ćeš pronaći </a:t>
            </a:r>
            <a:r>
              <a:rPr lang="hr-HR" sz="2400" b="1" cap="none" dirty="0"/>
              <a:t>kviz</a:t>
            </a:r>
            <a:r>
              <a:rPr lang="hr-HR" sz="2400" cap="none" dirty="0"/>
              <a:t> sa 6 zadataka pisanoga dijeljenja. </a:t>
            </a:r>
            <a:r>
              <a:rPr lang="hr-HR" sz="2400" b="1" cap="none" dirty="0"/>
              <a:t>Riješi ih u bilježnicu! </a:t>
            </a:r>
          </a:p>
          <a:p>
            <a:pPr algn="ctr"/>
            <a:r>
              <a:rPr lang="hr-HR" sz="2400" b="1" cap="none" dirty="0">
                <a:hlinkClick r:id="rId3"/>
              </a:rPr>
              <a:t>PISANO DIJELJENJE BROJEVA</a:t>
            </a:r>
            <a:endParaRPr lang="hr-HR" sz="2400" b="1" cap="none" dirty="0"/>
          </a:p>
          <a:p>
            <a:pPr marL="342900" indent="-342900">
              <a:buAutoNum type="arabicPeriod"/>
            </a:pPr>
            <a:endParaRPr lang="hr-HR" sz="1800" cap="none" dirty="0"/>
          </a:p>
        </p:txBody>
      </p:sp>
      <p:pic>
        <p:nvPicPr>
          <p:cNvPr id="15" name="Slika 14" descr="Slika na kojoj se prikazuje zgrada, na otvorenom, trava, dvorac&#10;&#10;Opis je automatski generiran">
            <a:extLst>
              <a:ext uri="{FF2B5EF4-FFF2-40B4-BE49-F238E27FC236}">
                <a16:creationId xmlns:a16="http://schemas.microsoft.com/office/drawing/2014/main" id="{8D8B0886-36DE-40B6-A848-367ADAC1B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8704" y="1069694"/>
            <a:ext cx="4619627" cy="34684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20F61C45-6BD7-4ABC-A766-E97CD94099B3}"/>
              </a:ext>
            </a:extLst>
          </p:cNvPr>
          <p:cNvSpPr txBox="1">
            <a:spLocks/>
          </p:cNvSpPr>
          <p:nvPr/>
        </p:nvSpPr>
        <p:spPr>
          <a:xfrm>
            <a:off x="6197637" y="652334"/>
            <a:ext cx="2453994" cy="834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hr-HR" sz="2600" dirty="0"/>
              <a:t>Prilagodba: </a:t>
            </a:r>
            <a:br>
              <a:rPr lang="hr-HR" sz="2600" dirty="0"/>
            </a:b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928822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491</Words>
  <Application>Microsoft Office PowerPoint</Application>
  <PresentationFormat>Široki zaslon</PresentationFormat>
  <Paragraphs>57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Srijeda 6.5.2020</vt:lpstr>
      <vt:lpstr>HRVATSKI JEZIK</vt:lpstr>
      <vt:lpstr>- Otvori čitanku Hrvatski na dlanu 4,  na 144. i 145. str.  - Naglas, izražajno pročitaj pjesmu     Neman iz svemira  Usmeno odgovori na sljedeća pitanja: Tko je iznenadio pjesnika?   Odakle je neman izronila?  Što je uspjela učiniti pogledom?   Pročitaj stihove koji otkrivaju izgled nemani.  Gdje je pjesnik, zapravo, vidio ovu neman?  Odredi temu pjesme.   </vt:lpstr>
      <vt:lpstr>U bilježnicu zapiši plan ploče i nadopuni zadano: </vt:lpstr>
      <vt:lpstr> </vt:lpstr>
      <vt:lpstr>Luka, u  bilježnicu zapiši plan ploče i nadopuni sve zadano, osim ideje i rime.  Prepiši dvije kitice pjesme tako da ih pokušaš staviti u buduće vrijeme.  Nacrtaj što voliš gledati na televiziji.   </vt:lpstr>
      <vt:lpstr>MATEMATIKA</vt:lpstr>
      <vt:lpstr> </vt:lpstr>
      <vt:lpstr> </vt:lpstr>
      <vt:lpstr>Tjelesna i zdravstvena kultura</vt:lpstr>
      <vt:lpstr>Hrvatski jezik (dopunska nastava)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Srijeda 6.5.2020</dc:title>
  <dc:creator>Dubravka Kosier Čakarun</dc:creator>
  <cp:lastModifiedBy>Dubravka Kosier Čakarun</cp:lastModifiedBy>
  <cp:revision>3</cp:revision>
  <dcterms:created xsi:type="dcterms:W3CDTF">2020-05-05T20:47:12Z</dcterms:created>
  <dcterms:modified xsi:type="dcterms:W3CDTF">2020-05-05T21:07:04Z</dcterms:modified>
</cp:coreProperties>
</file>