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256" r:id="rId2"/>
    <p:sldId id="257" r:id="rId3"/>
    <p:sldId id="261" r:id="rId4"/>
    <p:sldId id="262" r:id="rId5"/>
    <p:sldId id="269" r:id="rId6"/>
    <p:sldId id="270" r:id="rId7"/>
    <p:sldId id="263" r:id="rId8"/>
    <p:sldId id="265" r:id="rId9"/>
    <p:sldId id="268"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D8C"/>
    <a:srgbClr val="FF856D"/>
    <a:srgbClr val="FF2549"/>
    <a:srgbClr val="003635"/>
    <a:srgbClr val="005856"/>
    <a:srgbClr val="9EFF29"/>
    <a:srgbClr val="007033"/>
    <a:srgbClr val="5EEC3C"/>
    <a:srgbClr val="F1C88B"/>
    <a:srgbClr val="FE9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684" y="-20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825" y="1467475"/>
            <a:ext cx="7989723" cy="1423210"/>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704454" y="2890693"/>
            <a:ext cx="7975483" cy="685791"/>
          </a:xfrm>
        </p:spPr>
        <p:txBody>
          <a:bodyPr>
            <a:normAutofit/>
          </a:bodyPr>
          <a:lstStyle>
            <a:lvl1pPr marL="0" indent="0" algn="r">
              <a:buNone/>
              <a:defRPr sz="2800" b="0" i="0">
                <a:solidFill>
                  <a:srgbClr val="D8AD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6842" y="327573"/>
            <a:ext cx="8246070" cy="763526"/>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26843" y="1260987"/>
            <a:ext cx="8246070" cy="3276870"/>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3549" y="465530"/>
            <a:ext cx="6880122" cy="725349"/>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843549" y="1229055"/>
            <a:ext cx="6880122"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242147"/>
            <a:ext cx="8093365" cy="76352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96535"/>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68932"/>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96535"/>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68932"/>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5/12/2020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loom.com/share/77518e2f9abd4bbba823a41ff2f54e53?fbclid=IwAR0bxJuhINbpyecxMIhaO6TMQeh4KYu-J8DBwZRAbZrO6W3eIjUZnXMDUh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qCih8b5FDaM&amp;t=2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view.genial.ly/5eadad3b47bad90d6e967a73/interactive-image-prica-u-slikama"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728" y="1460091"/>
            <a:ext cx="8203575" cy="1364225"/>
          </a:xfrm>
        </p:spPr>
        <p:txBody>
          <a:bodyPr>
            <a:normAutofit/>
          </a:bodyPr>
          <a:lstStyle/>
          <a:p>
            <a:r>
              <a:rPr lang="hr-HR" dirty="0" smtClean="0"/>
              <a:t>13.5.2020.</a:t>
            </a:r>
            <a:endParaRPr lang="en-US" dirty="0"/>
          </a:p>
        </p:txBody>
      </p:sp>
      <p:sp>
        <p:nvSpPr>
          <p:cNvPr id="3" name="Subtitle 2"/>
          <p:cNvSpPr>
            <a:spLocks noGrp="1"/>
          </p:cNvSpPr>
          <p:nvPr>
            <p:ph type="subTitle" idx="1"/>
          </p:nvPr>
        </p:nvSpPr>
        <p:spPr>
          <a:xfrm>
            <a:off x="461104" y="3029545"/>
            <a:ext cx="8188953" cy="763525"/>
          </a:xfrm>
        </p:spPr>
        <p:txBody>
          <a:bodyPr/>
          <a:lstStyle/>
          <a:p>
            <a:r>
              <a:rPr lang="hr-HR" dirty="0" smtClean="0"/>
              <a:t>4.c.</a:t>
            </a:r>
            <a:endParaRPr lang="en-US"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H</a:t>
            </a:r>
            <a:r>
              <a:rPr lang="hr-HR" dirty="0" smtClean="0"/>
              <a:t>RVATSKI JEZIK </a:t>
            </a:r>
            <a:endParaRPr lang="en-US" dirty="0"/>
          </a:p>
        </p:txBody>
      </p:sp>
      <p:sp>
        <p:nvSpPr>
          <p:cNvPr id="3" name="Content Placeholder 2"/>
          <p:cNvSpPr>
            <a:spLocks noGrp="1"/>
          </p:cNvSpPr>
          <p:nvPr>
            <p:ph idx="1"/>
          </p:nvPr>
        </p:nvSpPr>
        <p:spPr/>
        <p:txBody>
          <a:bodyPr>
            <a:normAutofit/>
          </a:bodyPr>
          <a:lstStyle/>
          <a:p>
            <a:endParaRPr lang="hr-HR" dirty="0" smtClean="0"/>
          </a:p>
          <a:p>
            <a:pPr marL="0" indent="0">
              <a:buNone/>
            </a:pPr>
            <a:r>
              <a:rPr lang="en-US" dirty="0"/>
              <a:t>Danas </a:t>
            </a:r>
            <a:r>
              <a:rPr lang="en-US" dirty="0" err="1"/>
              <a:t>ćete</a:t>
            </a:r>
            <a:r>
              <a:rPr lang="en-US" dirty="0"/>
              <a:t> </a:t>
            </a:r>
            <a:r>
              <a:rPr lang="en-US" b="1" dirty="0" err="1">
                <a:solidFill>
                  <a:srgbClr val="D8AD8C"/>
                </a:solidFill>
              </a:rPr>
              <a:t>ponavljati</a:t>
            </a:r>
            <a:r>
              <a:rPr lang="en-US" dirty="0"/>
              <a:t> </a:t>
            </a:r>
            <a:r>
              <a:rPr lang="en-US" dirty="0" err="1"/>
              <a:t>gradivo</a:t>
            </a:r>
            <a:r>
              <a:rPr lang="en-US" dirty="0"/>
              <a:t> </a:t>
            </a:r>
            <a:r>
              <a:rPr lang="en-US" b="1" dirty="0">
                <a:solidFill>
                  <a:srgbClr val="D8AD8C"/>
                </a:solidFill>
              </a:rPr>
              <a:t>4.razreda</a:t>
            </a:r>
            <a:r>
              <a:rPr lang="en-US" b="1" dirty="0" smtClean="0">
                <a:solidFill>
                  <a:srgbClr val="D8AD8C"/>
                </a:solidFill>
              </a:rPr>
              <a:t>:</a:t>
            </a:r>
            <a:endParaRPr lang="hr-HR" b="1" dirty="0" smtClean="0">
              <a:solidFill>
                <a:srgbClr val="D8AD8C"/>
              </a:solidFill>
            </a:endParaRPr>
          </a:p>
          <a:p>
            <a:pPr marL="0" indent="0">
              <a:buNone/>
            </a:pPr>
            <a:endParaRPr lang="en-US" dirty="0"/>
          </a:p>
          <a:p>
            <a:pPr>
              <a:buFontTx/>
              <a:buChar char="-"/>
            </a:pPr>
            <a:r>
              <a:rPr lang="hr-HR" dirty="0" smtClean="0"/>
              <a:t>Riješite listić iz hrvatskog jezika koji se nalazi u prilozima. Listić možete rješavati na računalu, možete ga isprintati ili ako želite pisati u bilježnicu.</a:t>
            </a:r>
          </a:p>
          <a:p>
            <a:pPr marL="0" indent="0">
              <a:buNone/>
            </a:pPr>
            <a:endParaRPr lang="hr-HR" dirty="0" smtClean="0"/>
          </a:p>
          <a:p>
            <a:endParaRPr lang="en-US" dirty="0"/>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MATEMATIKA </a:t>
            </a:r>
            <a:endParaRPr lang="hr-HR" dirty="0"/>
          </a:p>
        </p:txBody>
      </p:sp>
      <p:sp>
        <p:nvSpPr>
          <p:cNvPr id="3" name="Content Placeholder 2"/>
          <p:cNvSpPr>
            <a:spLocks noGrp="1"/>
          </p:cNvSpPr>
          <p:nvPr>
            <p:ph idx="1"/>
          </p:nvPr>
        </p:nvSpPr>
        <p:spPr>
          <a:xfrm>
            <a:off x="426842" y="1535307"/>
            <a:ext cx="8246070" cy="3276870"/>
          </a:xfrm>
        </p:spPr>
        <p:txBody>
          <a:bodyPr>
            <a:normAutofit/>
          </a:bodyPr>
          <a:lstStyle/>
          <a:p>
            <a:r>
              <a:rPr lang="hr-HR" dirty="0"/>
              <a:t>Danas ćemo </a:t>
            </a:r>
            <a:r>
              <a:rPr lang="hr-HR" b="1" dirty="0">
                <a:solidFill>
                  <a:srgbClr val="D8AD8C"/>
                </a:solidFill>
              </a:rPr>
              <a:t>dijeliti troznamenkaste brojeve s dvoznamenkastim</a:t>
            </a:r>
            <a:r>
              <a:rPr lang="hr-HR" dirty="0">
                <a:solidFill>
                  <a:srgbClr val="D8AD8C"/>
                </a:solidFill>
              </a:rPr>
              <a:t>. </a:t>
            </a:r>
          </a:p>
          <a:p>
            <a:r>
              <a:rPr lang="hr-HR" dirty="0"/>
              <a:t>Pažljivo pogledajte </a:t>
            </a:r>
            <a:r>
              <a:rPr lang="hr-HR" b="1" dirty="0" smtClean="0">
                <a:solidFill>
                  <a:srgbClr val="D8AD8C"/>
                </a:solidFill>
                <a:hlinkClick r:id="rId2"/>
              </a:rPr>
              <a:t>VIDEO</a:t>
            </a:r>
            <a:r>
              <a:rPr lang="hr-HR" dirty="0" smtClean="0"/>
              <a:t> i </a:t>
            </a:r>
            <a:r>
              <a:rPr lang="hr-HR" dirty="0"/>
              <a:t>zapišite </a:t>
            </a:r>
            <a:r>
              <a:rPr lang="hr-HR" b="1" dirty="0">
                <a:solidFill>
                  <a:srgbClr val="D8AD8C"/>
                </a:solidFill>
              </a:rPr>
              <a:t>SVE</a:t>
            </a:r>
            <a:r>
              <a:rPr lang="hr-HR" dirty="0"/>
              <a:t> zadatke koje učiteljica radi</a:t>
            </a:r>
            <a:r>
              <a:rPr lang="hr-HR" dirty="0" smtClean="0"/>
              <a:t>.</a:t>
            </a:r>
          </a:p>
          <a:p>
            <a:endParaRPr lang="hr-HR" dirty="0"/>
          </a:p>
          <a:p>
            <a:pPr marL="0" indent="0">
              <a:buNone/>
            </a:pPr>
            <a:endParaRPr lang="hr-HR" dirty="0" smtClean="0"/>
          </a:p>
        </p:txBody>
      </p:sp>
    </p:spTree>
    <p:extLst>
      <p:ext uri="{BB962C8B-B14F-4D97-AF65-F5344CB8AC3E}">
        <p14:creationId xmlns:p14="http://schemas.microsoft.com/office/powerpoint/2010/main" val="3140396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LIKOVNA KULTURA </a:t>
            </a:r>
            <a:endParaRPr lang="hr-HR" dirty="0"/>
          </a:p>
        </p:txBody>
      </p:sp>
      <p:sp>
        <p:nvSpPr>
          <p:cNvPr id="3" name="Content Placeholder 2"/>
          <p:cNvSpPr>
            <a:spLocks noGrp="1"/>
          </p:cNvSpPr>
          <p:nvPr>
            <p:ph idx="1"/>
          </p:nvPr>
        </p:nvSpPr>
        <p:spPr/>
        <p:txBody>
          <a:bodyPr>
            <a:normAutofit fontScale="55000" lnSpcReduction="20000"/>
          </a:bodyPr>
          <a:lstStyle/>
          <a:p>
            <a:pPr marL="0" indent="0">
              <a:buNone/>
            </a:pPr>
            <a:r>
              <a:rPr lang="hr-HR" dirty="0"/>
              <a:t>Kontrast površina-didaktički neoblikovan materijal</a:t>
            </a:r>
          </a:p>
          <a:p>
            <a:pPr marL="0" indent="0">
              <a:buNone/>
            </a:pPr>
            <a:r>
              <a:rPr lang="hr-HR" dirty="0"/>
              <a:t>Motiv: Robot</a:t>
            </a:r>
          </a:p>
          <a:p>
            <a:pPr marL="0" indent="0">
              <a:buNone/>
            </a:pPr>
            <a:r>
              <a:rPr lang="hr-HR" sz="3600" dirty="0"/>
              <a:t>Danas ćeš nam svima pokazati koliko si </a:t>
            </a:r>
            <a:r>
              <a:rPr lang="hr-HR" sz="3600" dirty="0" smtClean="0"/>
              <a:t>maštovit! Okreni </a:t>
            </a:r>
            <a:r>
              <a:rPr lang="hr-HR" sz="3600" dirty="0"/>
              <a:t>se oko sebe…</a:t>
            </a:r>
          </a:p>
          <a:p>
            <a:pPr marL="0" indent="0">
              <a:buNone/>
            </a:pPr>
            <a:r>
              <a:rPr lang="hr-HR" sz="3600" dirty="0"/>
              <a:t>Vidiš li u blizini nekog </a:t>
            </a:r>
            <a:r>
              <a:rPr lang="hr-HR" sz="3600" dirty="0" smtClean="0"/>
              <a:t>robota?  Možda </a:t>
            </a:r>
            <a:r>
              <a:rPr lang="hr-HR" sz="3600" dirty="0"/>
              <a:t>imaš u kući robota kojega je netko kupio u </a:t>
            </a:r>
            <a:r>
              <a:rPr lang="hr-HR" sz="3600" dirty="0" smtClean="0"/>
              <a:t>trgovini? No</a:t>
            </a:r>
            <a:r>
              <a:rPr lang="hr-HR" sz="3600" dirty="0"/>
              <a:t>, vidiš li oko sebe predmete od kojih bi mogao nastati </a:t>
            </a:r>
            <a:r>
              <a:rPr lang="hr-HR" sz="3600" dirty="0" smtClean="0"/>
              <a:t>robot? </a:t>
            </a:r>
          </a:p>
          <a:p>
            <a:pPr marL="0" indent="0">
              <a:buNone/>
            </a:pPr>
            <a:r>
              <a:rPr lang="hr-HR" sz="3600" dirty="0" smtClean="0"/>
              <a:t>Još </a:t>
            </a:r>
            <a:r>
              <a:rPr lang="hr-HR" sz="3600" dirty="0"/>
              <a:t>uvijek </a:t>
            </a:r>
            <a:r>
              <a:rPr lang="hr-HR" sz="3600" dirty="0" smtClean="0"/>
              <a:t>ne?  Pokušaj </a:t>
            </a:r>
            <a:r>
              <a:rPr lang="hr-HR" sz="3600" dirty="0"/>
              <a:t>ovako…</a:t>
            </a:r>
          </a:p>
          <a:p>
            <a:pPr marL="0" indent="0">
              <a:buNone/>
            </a:pPr>
            <a:r>
              <a:rPr lang="hr-HR" sz="3600" dirty="0"/>
              <a:t>Zamisli kako bi tvoj robot trebao izgledati…glava, trup, ruke, noge.. zatim neki ukrasi po njemu, tipke, prekidači, antene…hm.. imaš li sad ideju?</a:t>
            </a:r>
          </a:p>
          <a:p>
            <a:pPr marL="0" indent="0">
              <a:buNone/>
            </a:pPr>
            <a:r>
              <a:rPr lang="hr-HR" sz="3600" dirty="0"/>
              <a:t>Pogledaj opet uokolo… prošeći sobama i zamisli… što bi moglo glumiti tijelo robota? Kakvoga je oblika tijelo? Kakvoga je oblika glava? No, može biti i drugačijeg oblika</a:t>
            </a:r>
          </a:p>
        </p:txBody>
      </p:sp>
    </p:spTree>
    <p:extLst>
      <p:ext uri="{BB962C8B-B14F-4D97-AF65-F5344CB8AC3E}">
        <p14:creationId xmlns:p14="http://schemas.microsoft.com/office/powerpoint/2010/main" val="3734428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LIKOVNA KULTURA</a:t>
            </a:r>
            <a:endParaRPr lang="hr-HR" dirty="0"/>
          </a:p>
        </p:txBody>
      </p:sp>
      <p:sp>
        <p:nvSpPr>
          <p:cNvPr id="3" name="Content Placeholder 2"/>
          <p:cNvSpPr>
            <a:spLocks noGrp="1"/>
          </p:cNvSpPr>
          <p:nvPr>
            <p:ph idx="1"/>
          </p:nvPr>
        </p:nvSpPr>
        <p:spPr>
          <a:xfrm>
            <a:off x="426843" y="1260986"/>
            <a:ext cx="8246070" cy="3560395"/>
          </a:xfrm>
        </p:spPr>
        <p:txBody>
          <a:bodyPr>
            <a:normAutofit fontScale="70000" lnSpcReduction="20000"/>
          </a:bodyPr>
          <a:lstStyle/>
          <a:p>
            <a:pPr marL="0" indent="0">
              <a:buNone/>
            </a:pPr>
            <a:endParaRPr lang="hr-HR" dirty="0" smtClean="0"/>
          </a:p>
          <a:p>
            <a:pPr marL="0" indent="0">
              <a:buNone/>
            </a:pPr>
            <a:r>
              <a:rPr lang="hr-HR" dirty="0" smtClean="0"/>
              <a:t>…</a:t>
            </a:r>
            <a:r>
              <a:rPr lang="hr-HR" dirty="0"/>
              <a:t>ne mora biti uobičajeni </a:t>
            </a:r>
            <a:r>
              <a:rPr lang="hr-HR" dirty="0" smtClean="0"/>
              <a:t>robot…Moraju </a:t>
            </a:r>
            <a:r>
              <a:rPr lang="hr-HR" dirty="0"/>
              <a:t>li mu ruke biti simetrične? Jednake? Mogu, no ne </a:t>
            </a:r>
            <a:r>
              <a:rPr lang="hr-HR" dirty="0" smtClean="0"/>
              <a:t>moraju…Pazi</a:t>
            </a:r>
            <a:r>
              <a:rPr lang="hr-HR" dirty="0"/>
              <a:t>, to je samo tvoj robot, robot iz tvoje mašte i može biti kakav god </a:t>
            </a:r>
            <a:r>
              <a:rPr lang="hr-HR" dirty="0" smtClean="0"/>
              <a:t>poželiš…Traži dalje…Ako </a:t>
            </a:r>
            <a:r>
              <a:rPr lang="hr-HR" dirty="0"/>
              <a:t>si </a:t>
            </a:r>
            <a:r>
              <a:rPr lang="hr-HR" dirty="0" smtClean="0"/>
              <a:t>pronašao </a:t>
            </a:r>
            <a:r>
              <a:rPr lang="hr-HR" dirty="0"/>
              <a:t>neki predmet oblika trupa, položi ga na stol… ili pod, ako će tvoj robot biti velik… a može biti velik koliko poželiš… Pronađi što bi mu mogla biti glava, pa je stavi kraj trupa. Ali, to nije obična glava... to je glava robota. Samo tvog robota koji će biti najmaštovitije nastali robot!! Može imati što poželiš na glavi… što bi mu mogle biti oči? Nos, usta, još nešto, obrve, trepavice, ako si dovoljno </a:t>
            </a:r>
            <a:r>
              <a:rPr lang="hr-HR" dirty="0" smtClean="0"/>
              <a:t>spretan</a:t>
            </a:r>
            <a:r>
              <a:rPr lang="hr-HR" dirty="0"/>
              <a:t>… </a:t>
            </a:r>
            <a:endParaRPr lang="hr-HR" dirty="0" smtClean="0"/>
          </a:p>
          <a:p>
            <a:pPr marL="0" indent="0">
              <a:buNone/>
            </a:pPr>
            <a:endParaRPr lang="hr-HR" dirty="0"/>
          </a:p>
          <a:p>
            <a:pPr marL="0" indent="0">
              <a:buNone/>
            </a:pPr>
            <a:r>
              <a:rPr lang="hr-HR" dirty="0" smtClean="0"/>
              <a:t>Neću </a:t>
            </a:r>
            <a:r>
              <a:rPr lang="hr-HR" dirty="0"/>
              <a:t>ti više pomagati…imaš dovoljno svoje mašte da načiniš najzanimljivijeg robota na svijetu, koji ima najviše mogućnosti na svijetu i koji ima najzabavnije ime na svijetu!! </a:t>
            </a:r>
          </a:p>
          <a:p>
            <a:endParaRPr lang="hr-HR" dirty="0"/>
          </a:p>
        </p:txBody>
      </p:sp>
    </p:spTree>
    <p:extLst>
      <p:ext uri="{BB962C8B-B14F-4D97-AF65-F5344CB8AC3E}">
        <p14:creationId xmlns:p14="http://schemas.microsoft.com/office/powerpoint/2010/main" val="848289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LIKOVNA KULTURA</a:t>
            </a:r>
            <a:endParaRPr lang="hr-HR" dirty="0"/>
          </a:p>
        </p:txBody>
      </p:sp>
      <p:sp>
        <p:nvSpPr>
          <p:cNvPr id="3" name="Content Placeholder 2"/>
          <p:cNvSpPr>
            <a:spLocks noGrp="1"/>
          </p:cNvSpPr>
          <p:nvPr>
            <p:ph idx="1"/>
          </p:nvPr>
        </p:nvSpPr>
        <p:spPr/>
        <p:txBody>
          <a:bodyPr>
            <a:normAutofit fontScale="92500" lnSpcReduction="20000"/>
          </a:bodyPr>
          <a:lstStyle/>
          <a:p>
            <a:pPr marL="0" indent="0">
              <a:buNone/>
            </a:pPr>
            <a:r>
              <a:rPr lang="hr-HR" dirty="0"/>
              <a:t>Neki učenici imali su sličan zadatak i načinili svoje robote.. Pogledaj kako je to njima uspjelo. No, tvoj robot neće izgledati kao njihov! Gradit ćeš svog robota od predmeta, voća, povrća, koje samo tebi može pasi na pamet i koji će spojeni, izgrađeni na nekoj podlozi (podu, stolu, klupi, travi…) izgledati potpuno drugačije i još zanimljivije!</a:t>
            </a:r>
          </a:p>
          <a:p>
            <a:pPr marL="0" indent="0">
              <a:buNone/>
            </a:pPr>
            <a:endParaRPr lang="hr-HR" dirty="0"/>
          </a:p>
          <a:p>
            <a:pPr marL="0" indent="0">
              <a:buNone/>
            </a:pPr>
            <a:r>
              <a:rPr lang="hr-HR" dirty="0"/>
              <a:t>Važno! </a:t>
            </a:r>
          </a:p>
          <a:p>
            <a:pPr marL="0" indent="0">
              <a:buNone/>
            </a:pPr>
            <a:r>
              <a:rPr lang="hr-HR" dirty="0"/>
              <a:t>Dijelove robota slažeš, ne lijepiš!! </a:t>
            </a:r>
          </a:p>
          <a:p>
            <a:endParaRPr lang="hr-HR" dirty="0"/>
          </a:p>
        </p:txBody>
      </p:sp>
    </p:spTree>
    <p:extLst>
      <p:ext uri="{BB962C8B-B14F-4D97-AF65-F5344CB8AC3E}">
        <p14:creationId xmlns:p14="http://schemas.microsoft.com/office/powerpoint/2010/main" val="413585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bg1"/>
                </a:solidFill>
              </a:rPr>
              <a:t>                            LIKOVNA KULTURA</a:t>
            </a:r>
            <a:endParaRPr lang="hr-HR" dirty="0">
              <a:solidFill>
                <a:schemeClr val="bg1"/>
              </a:solidFill>
            </a:endParaRPr>
          </a:p>
        </p:txBody>
      </p:sp>
      <p:pic>
        <p:nvPicPr>
          <p:cNvPr id="3" name="Picture 2"/>
          <p:cNvPicPr>
            <a:picLocks noChangeAspect="1"/>
          </p:cNvPicPr>
          <p:nvPr/>
        </p:nvPicPr>
        <p:blipFill>
          <a:blip r:embed="rId2"/>
          <a:stretch>
            <a:fillRect/>
          </a:stretch>
        </p:blipFill>
        <p:spPr>
          <a:xfrm>
            <a:off x="684213" y="2300888"/>
            <a:ext cx="1848144" cy="1872102"/>
          </a:xfrm>
          <a:prstGeom prst="rect">
            <a:avLst/>
          </a:prstGeom>
        </p:spPr>
      </p:pic>
      <p:pic>
        <p:nvPicPr>
          <p:cNvPr id="4" name="Picture 3"/>
          <p:cNvPicPr>
            <a:picLocks noChangeAspect="1"/>
          </p:cNvPicPr>
          <p:nvPr/>
        </p:nvPicPr>
        <p:blipFill>
          <a:blip r:embed="rId3"/>
          <a:stretch>
            <a:fillRect/>
          </a:stretch>
        </p:blipFill>
        <p:spPr>
          <a:xfrm>
            <a:off x="2746962" y="2300888"/>
            <a:ext cx="1543136" cy="1872102"/>
          </a:xfrm>
          <a:prstGeom prst="rect">
            <a:avLst/>
          </a:prstGeom>
        </p:spPr>
      </p:pic>
      <p:pic>
        <p:nvPicPr>
          <p:cNvPr id="5" name="Picture 4"/>
          <p:cNvPicPr>
            <a:picLocks noChangeAspect="1"/>
          </p:cNvPicPr>
          <p:nvPr/>
        </p:nvPicPr>
        <p:blipFill>
          <a:blip r:embed="rId4"/>
          <a:stretch>
            <a:fillRect/>
          </a:stretch>
        </p:blipFill>
        <p:spPr>
          <a:xfrm>
            <a:off x="5230213" y="2286000"/>
            <a:ext cx="1623302" cy="1886990"/>
          </a:xfrm>
          <a:prstGeom prst="rect">
            <a:avLst/>
          </a:prstGeom>
        </p:spPr>
      </p:pic>
      <p:pic>
        <p:nvPicPr>
          <p:cNvPr id="7" name="Picture 6"/>
          <p:cNvPicPr>
            <a:picLocks noChangeAspect="1"/>
          </p:cNvPicPr>
          <p:nvPr/>
        </p:nvPicPr>
        <p:blipFill>
          <a:blip r:embed="rId5"/>
          <a:stretch>
            <a:fillRect/>
          </a:stretch>
        </p:blipFill>
        <p:spPr>
          <a:xfrm>
            <a:off x="6987954" y="2283515"/>
            <a:ext cx="1482714" cy="1889475"/>
          </a:xfrm>
          <a:prstGeom prst="rect">
            <a:avLst/>
          </a:prstGeom>
        </p:spPr>
      </p:pic>
    </p:spTree>
    <p:extLst>
      <p:ext uri="{BB962C8B-B14F-4D97-AF65-F5344CB8AC3E}">
        <p14:creationId xmlns:p14="http://schemas.microsoft.com/office/powerpoint/2010/main" val="3809855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DODATNA NASTAVA</a:t>
            </a:r>
            <a:endParaRPr lang="hr-HR" dirty="0"/>
          </a:p>
        </p:txBody>
      </p:sp>
      <p:sp>
        <p:nvSpPr>
          <p:cNvPr id="3" name="Content Placeholder 2"/>
          <p:cNvSpPr>
            <a:spLocks noGrp="1"/>
          </p:cNvSpPr>
          <p:nvPr>
            <p:ph idx="1"/>
          </p:nvPr>
        </p:nvSpPr>
        <p:spPr>
          <a:xfrm>
            <a:off x="1727171" y="780487"/>
            <a:ext cx="6880122" cy="3511061"/>
          </a:xfrm>
        </p:spPr>
        <p:txBody>
          <a:bodyPr/>
          <a:lstStyle/>
          <a:p>
            <a:endParaRPr lang="hr-HR" dirty="0" smtClean="0"/>
          </a:p>
          <a:p>
            <a:r>
              <a:rPr lang="hr-HR" dirty="0"/>
              <a:t>Pažljivo pogledajte video </a:t>
            </a:r>
            <a:r>
              <a:rPr lang="hr-HR" b="1" u="sng" dirty="0">
                <a:hlinkClick r:id="rId2"/>
              </a:rPr>
              <a:t>Strategije </a:t>
            </a:r>
            <a:r>
              <a:rPr lang="hr-HR" b="1" u="sng" dirty="0" smtClean="0">
                <a:hlinkClick r:id="rId2"/>
              </a:rPr>
              <a:t>pisanja</a:t>
            </a:r>
            <a:r>
              <a:rPr lang="hr-HR" dirty="0" smtClean="0">
                <a:hlinkClick r:id="rId2"/>
              </a:rPr>
              <a:t>.</a:t>
            </a:r>
            <a:endParaRPr lang="hr-HR" dirty="0" smtClean="0"/>
          </a:p>
          <a:p>
            <a:pPr marL="0" indent="0">
              <a:buNone/>
            </a:pPr>
            <a:endParaRPr lang="hr-HR" dirty="0" smtClean="0"/>
          </a:p>
          <a:p>
            <a:pPr marL="0" indent="0">
              <a:buNone/>
            </a:pPr>
            <a:r>
              <a:rPr lang="hr-HR" b="1" dirty="0" smtClean="0"/>
              <a:t>             Napiši priču! </a:t>
            </a:r>
            <a:endParaRPr lang="hr-HR" b="1" dirty="0"/>
          </a:p>
          <a:p>
            <a:pPr marL="0" indent="0">
              <a:buNone/>
            </a:pPr>
            <a:endParaRPr lang="hr-HR" dirty="0"/>
          </a:p>
        </p:txBody>
      </p:sp>
    </p:spTree>
    <p:extLst>
      <p:ext uri="{BB962C8B-B14F-4D97-AF65-F5344CB8AC3E}">
        <p14:creationId xmlns:p14="http://schemas.microsoft.com/office/powerpoint/2010/main" val="866605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pic>
        <p:nvPicPr>
          <p:cNvPr id="5" name="Content Placeholder 4"/>
          <p:cNvPicPr>
            <a:picLocks noGrp="1" noChangeAspect="1"/>
          </p:cNvPicPr>
          <p:nvPr>
            <p:ph sz="half" idx="1"/>
          </p:nvPr>
        </p:nvPicPr>
        <p:blipFill>
          <a:blip r:embed="rId2"/>
          <a:stretch>
            <a:fillRect/>
          </a:stretch>
        </p:blipFill>
        <p:spPr>
          <a:xfrm>
            <a:off x="149628" y="1200150"/>
            <a:ext cx="2993821" cy="3943349"/>
          </a:xfrm>
          <a:prstGeom prst="rect">
            <a:avLst/>
          </a:prstGeom>
        </p:spPr>
      </p:pic>
      <p:sp>
        <p:nvSpPr>
          <p:cNvPr id="4" name="Content Placeholder 3"/>
          <p:cNvSpPr>
            <a:spLocks noGrp="1"/>
          </p:cNvSpPr>
          <p:nvPr>
            <p:ph sz="half" idx="2"/>
          </p:nvPr>
        </p:nvSpPr>
        <p:spPr/>
        <p:txBody>
          <a:bodyPr>
            <a:normAutofit/>
          </a:bodyPr>
          <a:lstStyle/>
          <a:p>
            <a:r>
              <a:rPr lang="hr-HR" dirty="0" smtClean="0"/>
              <a:t>Klikom na</a:t>
            </a:r>
            <a:r>
              <a:rPr lang="hr-HR" dirty="0" smtClean="0">
                <a:hlinkClick r:id="rId3"/>
              </a:rPr>
              <a:t> link </a:t>
            </a:r>
            <a:r>
              <a:rPr lang="hr-HR" dirty="0" smtClean="0"/>
              <a:t>otvoriti će se slika s pitanjima koja ti mogu pomoći ako želiš u pisanju. </a:t>
            </a:r>
            <a:endParaRPr lang="hr-HR" dirty="0"/>
          </a:p>
          <a:p>
            <a:endParaRPr lang="hr-HR" dirty="0"/>
          </a:p>
        </p:txBody>
      </p:sp>
    </p:spTree>
    <p:extLst>
      <p:ext uri="{BB962C8B-B14F-4D97-AF65-F5344CB8AC3E}">
        <p14:creationId xmlns:p14="http://schemas.microsoft.com/office/powerpoint/2010/main" val="1868162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Words>
  <Application>Microsoft Office PowerPoint</Application>
  <PresentationFormat>On-screen Show (16:9)</PresentationFormat>
  <Paragraphs>35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13.5.2020.</vt:lpstr>
      <vt:lpstr>HRVATSKI JEZIK </vt:lpstr>
      <vt:lpstr>MATEMATIKA </vt:lpstr>
      <vt:lpstr>LIKOVNA KULTURA </vt:lpstr>
      <vt:lpstr>LIKOVNA KULTURA</vt:lpstr>
      <vt:lpstr>LIKOVNA KULTURA</vt:lpstr>
      <vt:lpstr>                            LIKOVNA KULTURA</vt:lpstr>
      <vt:lpstr>DODATNA NASTAVA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2020-05-12T20:39:53Z</dcterms:modified>
</cp:coreProperties>
</file>