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4" r:id="rId1"/>
  </p:sldMasterIdLst>
  <p:notesMasterIdLst>
    <p:notesMasterId r:id="rId10"/>
  </p:notesMasterIdLst>
  <p:handoutMasterIdLst>
    <p:handoutMasterId r:id="rId11"/>
  </p:handoutMasterIdLst>
  <p:sldIdLst>
    <p:sldId id="257" r:id="rId2"/>
    <p:sldId id="262" r:id="rId3"/>
    <p:sldId id="263" r:id="rId4"/>
    <p:sldId id="264" r:id="rId5"/>
    <p:sldId id="266" r:id="rId6"/>
    <p:sldId id="270" r:id="rId7"/>
    <p:sldId id="273" r:id="rId8"/>
    <p:sldId id="27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4529"/>
    <a:srgbClr val="2B3922"/>
    <a:srgbClr val="2E3722"/>
    <a:srgbClr val="FCF7F1"/>
    <a:srgbClr val="B8D233"/>
    <a:srgbClr val="5CC6D6"/>
    <a:srgbClr val="F8D22F"/>
    <a:srgbClr val="F03F2B"/>
    <a:srgbClr val="3488A0"/>
    <a:srgbClr val="5790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20" d="100"/>
          <a:sy n="120" d="100"/>
        </p:scale>
        <p:origin x="5040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B43E9F8-B7B2-49FE-8305-7C5924DE7F52}" type="doc">
      <dgm:prSet loTypeId="urn:microsoft.com/office/officeart/2005/8/layout/process4" loCatId="process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92F264CC-2EA5-449D-AAA2-98FA0FCDB1DB}">
      <dgm:prSet/>
      <dgm:spPr/>
      <dgm:t>
        <a:bodyPr/>
        <a:lstStyle/>
        <a:p>
          <a:r>
            <a:rPr lang="hr-HR" dirty="0"/>
            <a:t>Naučili smo množiti i dijeliti brojevima 0, 1, 2, 3, 4, 5, 10 i 6.</a:t>
          </a:r>
          <a:br>
            <a:rPr lang="hr-HR" dirty="0"/>
          </a:br>
          <a:r>
            <a:rPr lang="hr-HR" dirty="0"/>
            <a:t>Danas ćemo naučiti množiti i dijeliti brojem 7. </a:t>
          </a:r>
          <a:endParaRPr lang="en-US" dirty="0"/>
        </a:p>
      </dgm:t>
    </dgm:pt>
    <dgm:pt modelId="{69D06899-71CB-42C3-A38E-B4EA4B25F4E3}" type="parTrans" cxnId="{7F9B569D-9638-4C0B-8DED-316AC69C831D}">
      <dgm:prSet/>
      <dgm:spPr/>
      <dgm:t>
        <a:bodyPr/>
        <a:lstStyle/>
        <a:p>
          <a:endParaRPr lang="en-US"/>
        </a:p>
      </dgm:t>
    </dgm:pt>
    <dgm:pt modelId="{D179F503-24D6-491B-9335-27EC7FE200FD}" type="sibTrans" cxnId="{7F9B569D-9638-4C0B-8DED-316AC69C831D}">
      <dgm:prSet/>
      <dgm:spPr/>
      <dgm:t>
        <a:bodyPr/>
        <a:lstStyle/>
        <a:p>
          <a:endParaRPr lang="en-US"/>
        </a:p>
      </dgm:t>
    </dgm:pt>
    <dgm:pt modelId="{E67E4ADC-5FFB-41BF-955A-1AB29B706EA3}">
      <dgm:prSet/>
      <dgm:spPr/>
      <dgm:t>
        <a:bodyPr/>
        <a:lstStyle/>
        <a:p>
          <a:r>
            <a:rPr lang="hr-HR" dirty="0"/>
            <a:t>Otvori udžbenik na str. 96., </a:t>
          </a:r>
        </a:p>
        <a:p>
          <a:r>
            <a:rPr lang="hr-HR" dirty="0"/>
            <a:t>riješi zadačiće u polju ZNAM i pogledaj sličicu. </a:t>
          </a:r>
          <a:endParaRPr lang="en-US" dirty="0"/>
        </a:p>
      </dgm:t>
    </dgm:pt>
    <dgm:pt modelId="{C5F36239-4560-48E8-AF58-22933B0B230C}" type="parTrans" cxnId="{D6513561-0B4C-4E3C-8AC8-55BB1C2AAAF3}">
      <dgm:prSet/>
      <dgm:spPr/>
      <dgm:t>
        <a:bodyPr/>
        <a:lstStyle/>
        <a:p>
          <a:endParaRPr lang="en-US"/>
        </a:p>
      </dgm:t>
    </dgm:pt>
    <dgm:pt modelId="{BF1D33F2-32F5-4BE6-88E8-0ACE9A7102EF}" type="sibTrans" cxnId="{D6513561-0B4C-4E3C-8AC8-55BB1C2AAAF3}">
      <dgm:prSet/>
      <dgm:spPr/>
      <dgm:t>
        <a:bodyPr/>
        <a:lstStyle/>
        <a:p>
          <a:endParaRPr lang="en-US"/>
        </a:p>
      </dgm:t>
    </dgm:pt>
    <dgm:pt modelId="{806693AD-6405-4ED0-9E97-4EB3CAA9694A}" type="pres">
      <dgm:prSet presAssocID="{0B43E9F8-B7B2-49FE-8305-7C5924DE7F52}" presName="Name0" presStyleCnt="0">
        <dgm:presLayoutVars>
          <dgm:dir/>
          <dgm:animLvl val="lvl"/>
          <dgm:resizeHandles val="exact"/>
        </dgm:presLayoutVars>
      </dgm:prSet>
      <dgm:spPr/>
    </dgm:pt>
    <dgm:pt modelId="{04A9C5A2-4B91-4481-A354-339D7EA480C5}" type="pres">
      <dgm:prSet presAssocID="{E67E4ADC-5FFB-41BF-955A-1AB29B706EA3}" presName="boxAndChildren" presStyleCnt="0"/>
      <dgm:spPr/>
    </dgm:pt>
    <dgm:pt modelId="{6B4F852B-E00E-447A-8EFE-420FBAB8DF9C}" type="pres">
      <dgm:prSet presAssocID="{E67E4ADC-5FFB-41BF-955A-1AB29B706EA3}" presName="parentTextBox" presStyleLbl="node1" presStyleIdx="0" presStyleCnt="2"/>
      <dgm:spPr/>
    </dgm:pt>
    <dgm:pt modelId="{7A34CFB6-8A2A-4CD6-8FF6-44A7DB094BD1}" type="pres">
      <dgm:prSet presAssocID="{D179F503-24D6-491B-9335-27EC7FE200FD}" presName="sp" presStyleCnt="0"/>
      <dgm:spPr/>
    </dgm:pt>
    <dgm:pt modelId="{B958D739-A3DD-4D0D-9AB9-F181339E0EFA}" type="pres">
      <dgm:prSet presAssocID="{92F264CC-2EA5-449D-AAA2-98FA0FCDB1DB}" presName="arrowAndChildren" presStyleCnt="0"/>
      <dgm:spPr/>
    </dgm:pt>
    <dgm:pt modelId="{E01406D5-94F2-44E1-A244-5D6CE4D64619}" type="pres">
      <dgm:prSet presAssocID="{92F264CC-2EA5-449D-AAA2-98FA0FCDB1DB}" presName="parentTextArrow" presStyleLbl="node1" presStyleIdx="1" presStyleCnt="2"/>
      <dgm:spPr/>
    </dgm:pt>
  </dgm:ptLst>
  <dgm:cxnLst>
    <dgm:cxn modelId="{D6513561-0B4C-4E3C-8AC8-55BB1C2AAAF3}" srcId="{0B43E9F8-B7B2-49FE-8305-7C5924DE7F52}" destId="{E67E4ADC-5FFB-41BF-955A-1AB29B706EA3}" srcOrd="1" destOrd="0" parTransId="{C5F36239-4560-48E8-AF58-22933B0B230C}" sibTransId="{BF1D33F2-32F5-4BE6-88E8-0ACE9A7102EF}"/>
    <dgm:cxn modelId="{CA69C651-9ED3-477C-89C5-463D3991F487}" type="presOf" srcId="{0B43E9F8-B7B2-49FE-8305-7C5924DE7F52}" destId="{806693AD-6405-4ED0-9E97-4EB3CAA9694A}" srcOrd="0" destOrd="0" presId="urn:microsoft.com/office/officeart/2005/8/layout/process4"/>
    <dgm:cxn modelId="{42FADB90-C0BC-4F6F-A1E8-C767557BB3EC}" type="presOf" srcId="{92F264CC-2EA5-449D-AAA2-98FA0FCDB1DB}" destId="{E01406D5-94F2-44E1-A244-5D6CE4D64619}" srcOrd="0" destOrd="0" presId="urn:microsoft.com/office/officeart/2005/8/layout/process4"/>
    <dgm:cxn modelId="{7F9B569D-9638-4C0B-8DED-316AC69C831D}" srcId="{0B43E9F8-B7B2-49FE-8305-7C5924DE7F52}" destId="{92F264CC-2EA5-449D-AAA2-98FA0FCDB1DB}" srcOrd="0" destOrd="0" parTransId="{69D06899-71CB-42C3-A38E-B4EA4B25F4E3}" sibTransId="{D179F503-24D6-491B-9335-27EC7FE200FD}"/>
    <dgm:cxn modelId="{3790D7BB-8111-44FC-B228-02B5AC834D82}" type="presOf" srcId="{E67E4ADC-5FFB-41BF-955A-1AB29B706EA3}" destId="{6B4F852B-E00E-447A-8EFE-420FBAB8DF9C}" srcOrd="0" destOrd="0" presId="urn:microsoft.com/office/officeart/2005/8/layout/process4"/>
    <dgm:cxn modelId="{3DDCDEB5-341B-405A-81EF-209582F8A8D1}" type="presParOf" srcId="{806693AD-6405-4ED0-9E97-4EB3CAA9694A}" destId="{04A9C5A2-4B91-4481-A354-339D7EA480C5}" srcOrd="0" destOrd="0" presId="urn:microsoft.com/office/officeart/2005/8/layout/process4"/>
    <dgm:cxn modelId="{5F586F16-6C52-438F-8D06-D1827A771B4F}" type="presParOf" srcId="{04A9C5A2-4B91-4481-A354-339D7EA480C5}" destId="{6B4F852B-E00E-447A-8EFE-420FBAB8DF9C}" srcOrd="0" destOrd="0" presId="urn:microsoft.com/office/officeart/2005/8/layout/process4"/>
    <dgm:cxn modelId="{87E29760-5ABD-419A-900F-886EF829D046}" type="presParOf" srcId="{806693AD-6405-4ED0-9E97-4EB3CAA9694A}" destId="{7A34CFB6-8A2A-4CD6-8FF6-44A7DB094BD1}" srcOrd="1" destOrd="0" presId="urn:microsoft.com/office/officeart/2005/8/layout/process4"/>
    <dgm:cxn modelId="{15D0898F-F019-423C-B1F5-6188CC7E8D57}" type="presParOf" srcId="{806693AD-6405-4ED0-9E97-4EB3CAA9694A}" destId="{B958D739-A3DD-4D0D-9AB9-F181339E0EFA}" srcOrd="2" destOrd="0" presId="urn:microsoft.com/office/officeart/2005/8/layout/process4"/>
    <dgm:cxn modelId="{116330CA-FD92-40C7-893B-5B25B2F20025}" type="presParOf" srcId="{B958D739-A3DD-4D0D-9AB9-F181339E0EFA}" destId="{E01406D5-94F2-44E1-A244-5D6CE4D64619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4F852B-E00E-447A-8EFE-420FBAB8DF9C}">
      <dsp:nvSpPr>
        <dsp:cNvPr id="0" name=""/>
        <dsp:cNvSpPr/>
      </dsp:nvSpPr>
      <dsp:spPr>
        <a:xfrm>
          <a:off x="0" y="2342652"/>
          <a:ext cx="8596312" cy="1537033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800" kern="1200" dirty="0"/>
            <a:t>Otvori udžbenik na str. 96., 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800" kern="1200" dirty="0"/>
            <a:t>riješi zadačiće u polju ZNAM i pogledaj sličicu. </a:t>
          </a:r>
          <a:endParaRPr lang="en-US" sz="2800" kern="1200" dirty="0"/>
        </a:p>
      </dsp:txBody>
      <dsp:txXfrm>
        <a:off x="0" y="2342652"/>
        <a:ext cx="8596312" cy="1537033"/>
      </dsp:txXfrm>
    </dsp:sp>
    <dsp:sp modelId="{E01406D5-94F2-44E1-A244-5D6CE4D64619}">
      <dsp:nvSpPr>
        <dsp:cNvPr id="0" name=""/>
        <dsp:cNvSpPr/>
      </dsp:nvSpPr>
      <dsp:spPr>
        <a:xfrm rot="10800000">
          <a:off x="0" y="1750"/>
          <a:ext cx="8596312" cy="2363958"/>
        </a:xfrm>
        <a:prstGeom prst="upArrowCallou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800" kern="1200" dirty="0"/>
            <a:t>Naučili smo množiti i dijeliti brojevima 0, 1, 2, 3, 4, 5, 10 i 6.</a:t>
          </a:r>
          <a:br>
            <a:rPr lang="hr-HR" sz="2800" kern="1200" dirty="0"/>
          </a:br>
          <a:r>
            <a:rPr lang="hr-HR" sz="2800" kern="1200" dirty="0"/>
            <a:t>Danas ćemo naučiti množiti i dijeliti brojem 7. </a:t>
          </a:r>
          <a:endParaRPr lang="en-US" sz="2800" kern="1200" dirty="0"/>
        </a:p>
      </dsp:txBody>
      <dsp:txXfrm rot="10800000">
        <a:off x="0" y="1750"/>
        <a:ext cx="8596312" cy="15360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zaglavlj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Rezervirano mjesto za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EA44C4AE-B96D-4CDE-810B-D34BA663C7CF}" type="datetime1">
              <a:rPr lang="sr-Latn-RS" smtClean="0"/>
              <a:t>17.5.2020.</a:t>
            </a:fld>
            <a:endParaRPr lang="en-US" dirty="0"/>
          </a:p>
        </p:txBody>
      </p:sp>
      <p:sp>
        <p:nvSpPr>
          <p:cNvPr id="4" name="Rezervirano mjesto za podnožj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5" name="Rezervirano mjesto za broj slajd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7ACF5E7-ACB0-497B-A8C6-F2E617B46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533960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zaglavlj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Rezervirano mjesto za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8C181E9A-36FA-473E-82C4-F01911B1363F}" type="datetime1">
              <a:rPr lang="sr-Latn-RS" smtClean="0"/>
              <a:t>17.5.2020.</a:t>
            </a:fld>
            <a:endParaRPr lang="en-US" dirty="0"/>
          </a:p>
        </p:txBody>
      </p:sp>
      <p:sp>
        <p:nvSpPr>
          <p:cNvPr id="4" name="Rezervirano mjesto za sliku na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US"/>
          </a:p>
        </p:txBody>
      </p:sp>
      <p:sp>
        <p:nvSpPr>
          <p:cNvPr id="5" name="Rezervirano mjesto za bilješk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hr"/>
              <a:t>Kliknite da biste uredili stilove teksta matrice</a:t>
            </a:r>
            <a:endParaRPr lang="en-US"/>
          </a:p>
          <a:p>
            <a:pPr lvl="1" rtl="0"/>
            <a:r>
              <a:rPr lang="hr"/>
              <a:t>Druga razina</a:t>
            </a:r>
          </a:p>
          <a:p>
            <a:pPr lvl="2" rtl="0"/>
            <a:r>
              <a:rPr lang="hr"/>
              <a:t>Treća razina</a:t>
            </a:r>
          </a:p>
          <a:p>
            <a:pPr lvl="3" rtl="0"/>
            <a:r>
              <a:rPr lang="hr"/>
              <a:t>Četvrta razina</a:t>
            </a:r>
          </a:p>
          <a:p>
            <a:pPr lvl="4" rtl="0"/>
            <a:r>
              <a:rPr lang="hr"/>
              <a:t>Peta razina</a:t>
            </a:r>
            <a:endParaRPr lang="en-US"/>
          </a:p>
        </p:txBody>
      </p:sp>
      <p:sp>
        <p:nvSpPr>
          <p:cNvPr id="6" name="Rezervirano mjesto za podnožj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7" name="Rezervirano mjesto za broj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37A705E3-E620-489D-9973-6221209A4B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581830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E8885869-B068-409A-BCEB-4F7E5B63EAEB}" type="datetime1">
              <a:rPr lang="sr-Latn-RS" smtClean="0"/>
              <a:t>17.5.2020.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6952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D1BE5080-8651-4DCC-9279-5D738C35574A}" type="datetime1">
              <a:rPr lang="sr-Latn-RS" smtClean="0"/>
              <a:t>17.5.2020.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04974"/>
      </p:ext>
    </p:extLst>
  </p:cSld>
  <p:clrMapOvr>
    <a:masterClrMapping/>
  </p:clrMapOvr>
  <p:hf sldNum="0" hdr="0" ft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D1BE5080-8651-4DCC-9279-5D738C35574A}" type="datetime1">
              <a:rPr lang="sr-Latn-RS" smtClean="0"/>
              <a:t>17.5.2020.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20275100"/>
      </p:ext>
    </p:extLst>
  </p:cSld>
  <p:clrMapOvr>
    <a:masterClrMapping/>
  </p:clrMapOvr>
  <p:hf sldNum="0" hdr="0" ft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D1BE5080-8651-4DCC-9279-5D738C35574A}" type="datetime1">
              <a:rPr lang="sr-Latn-RS" smtClean="0"/>
              <a:t>17.5.2020.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093869"/>
      </p:ext>
    </p:extLst>
  </p:cSld>
  <p:clrMapOvr>
    <a:masterClrMapping/>
  </p:clrMapOvr>
  <p:hf sldNum="0" hdr="0" ft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D1BE5080-8651-4DCC-9279-5D738C35574A}" type="datetime1">
              <a:rPr lang="sr-Latn-RS" smtClean="0"/>
              <a:t>17.5.2020.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02593014"/>
      </p:ext>
    </p:extLst>
  </p:cSld>
  <p:clrMapOvr>
    <a:masterClrMapping/>
  </p:clrMapOvr>
  <p:hf sldNum="0" hdr="0" ftr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D1BE5080-8651-4DCC-9279-5D738C35574A}" type="datetime1">
              <a:rPr lang="sr-Latn-RS" smtClean="0"/>
              <a:t>17.5.2020.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720290"/>
      </p:ext>
    </p:extLst>
  </p:cSld>
  <p:clrMapOvr>
    <a:masterClrMapping/>
  </p:clrMapOvr>
  <p:hf sldNum="0" hdr="0" ftr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AF69DD90-623B-413F-B8DF-1D32D3449399}" type="datetime1">
              <a:rPr lang="sr-Latn-RS" smtClean="0"/>
              <a:t>17.5.2020.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0210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8D130785-97E8-43AD-94B5-5D21BDA6BAAE}" type="datetime1">
              <a:rPr lang="sr-Latn-RS" smtClean="0"/>
              <a:t>17.5.2020.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067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6F9314C8-ED56-4756-B0CD-6D712BE27B48}" type="datetime1">
              <a:rPr lang="sr-Latn-RS" smtClean="0"/>
              <a:t>17.5.2020.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236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C9794191-82E4-45EF-B2DF-FDA23A6404F9}" type="datetime1">
              <a:rPr lang="sr-Latn-RS" smtClean="0"/>
              <a:t>17.5.2020.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0312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B78115DC-F980-4265-BDCD-70064EAF7AC7}" type="datetime1">
              <a:rPr lang="sr-Latn-RS" smtClean="0"/>
              <a:t>17.5.2020.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779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F7F118D5-4299-4A2F-9F76-D0606DF9DF42}" type="datetime1">
              <a:rPr lang="sr-Latn-RS" smtClean="0"/>
              <a:t>17.5.2020.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7288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B65509A0-50F9-4355-A7E6-40BC0B55820E}" type="datetime1">
              <a:rPr lang="sr-Latn-RS" smtClean="0"/>
              <a:t>17.5.2020.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821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E575FD4C-D307-40C5-8E7B-59AD9076BFB9}" type="datetime1">
              <a:rPr lang="sr-Latn-RS" smtClean="0"/>
              <a:t>17.5.2020.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704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B9841072-3D07-4E65-9DD7-9E0704450E00}" type="datetime1">
              <a:rPr lang="sr-Latn-RS" smtClean="0"/>
              <a:t>17.5.2020.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702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4C0B247-CD71-4835-A057-7F18327D242B}" type="datetime1">
              <a:rPr lang="sr-Latn-RS" smtClean="0"/>
              <a:t>17.5.2020.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rtl="0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000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D1BE5080-8651-4DCC-9279-5D738C35574A}" type="datetime1">
              <a:rPr lang="sr-Latn-RS" smtClean="0"/>
              <a:t>17.5.2020.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523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  <p:sldLayoutId id="2147483688" r:id="rId14"/>
    <p:sldLayoutId id="2147483689" r:id="rId15"/>
    <p:sldLayoutId id="2147483690" r:id="rId16"/>
  </p:sldLayoutIdLst>
  <p:hf sldNum="0" hdr="0" ftr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ordwall.net/hr/resource/2010236/matematika/dijeljenje-brojem-7" TargetMode="External"/><Relationship Id="rId2" Type="http://schemas.openxmlformats.org/officeDocument/2006/relationships/hyperlink" Target="https://wordwall.net/hr/resource/2009753/mno%c5%beenje-brojem-7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bookwidgets.com/play/t:S5lvgiaz7kFvv9fHS52x8Ir6Yw2vPmg3JwahAb4ZbShSWkhXUlI=" TargetMode="External"/><Relationship Id="rId4" Type="http://schemas.openxmlformats.org/officeDocument/2006/relationships/hyperlink" Target="https://wordwall.net/hr/resource/1980548/mno%c5%beenje-brojem-7-i-broja-7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Slika 5" descr="Krupni plan logotipa&#10;&#10;Opis se generira automatski">
            <a:extLst>
              <a:ext uri="{FF2B5EF4-FFF2-40B4-BE49-F238E27FC236}">
                <a16:creationId xmlns:a16="http://schemas.microsoft.com/office/drawing/2014/main" id="{8045422F-7258-40AC-BD2E-2469AA44892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91" t="9091"/>
          <a:stretch/>
        </p:blipFill>
        <p:spPr>
          <a:xfrm>
            <a:off x="20" y="10"/>
            <a:ext cx="12191979" cy="6857990"/>
          </a:xfrm>
          <a:prstGeom prst="rect">
            <a:avLst/>
          </a:prstGeom>
        </p:spPr>
      </p:pic>
      <p:sp>
        <p:nvSpPr>
          <p:cNvPr id="11" name="Isosceles Triangle 10">
            <a:extLst>
              <a:ext uri="{FF2B5EF4-FFF2-40B4-BE49-F238E27FC236}">
                <a16:creationId xmlns:a16="http://schemas.microsoft.com/office/drawing/2014/main" id="{3559A5F2-8BE0-4998-A1E4-1B145465A9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Parallelogram 12">
            <a:extLst>
              <a:ext uri="{FF2B5EF4-FFF2-40B4-BE49-F238E27FC236}">
                <a16:creationId xmlns:a16="http://schemas.microsoft.com/office/drawing/2014/main" id="{3A6596D4-D53C-424F-9F16-CC8686C079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84541" y="0"/>
            <a:ext cx="7315200" cy="6858000"/>
          </a:xfrm>
          <a:prstGeom prst="parallelogram">
            <a:avLst>
              <a:gd name="adj" fmla="val 14937"/>
            </a:avLst>
          </a:prstGeom>
          <a:solidFill>
            <a:schemeClr val="tx1">
              <a:alpha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81BB890B-70D4-42FE-A599-6AEF1A42D9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371012" y="0"/>
            <a:ext cx="1219200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3842D646-B58C-43C8-8152-01BC782B72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Rectangle 23">
            <a:extLst>
              <a:ext uri="{FF2B5EF4-FFF2-40B4-BE49-F238E27FC236}">
                <a16:creationId xmlns:a16="http://schemas.microsoft.com/office/drawing/2014/main" id="{9772CABD-4211-42AA-B349-D4002E52F1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81476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Rectangle 25">
            <a:extLst>
              <a:ext uri="{FF2B5EF4-FFF2-40B4-BE49-F238E27FC236}">
                <a16:creationId xmlns:a16="http://schemas.microsoft.com/office/drawing/2014/main" id="{BBD91630-4DBA-4294-8016-FEB5C3B0CE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03442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Isosceles Triangle 22">
            <a:extLst>
              <a:ext uri="{FF2B5EF4-FFF2-40B4-BE49-F238E27FC236}">
                <a16:creationId xmlns:a16="http://schemas.microsoft.com/office/drawing/2014/main" id="{E67D1587-504D-41BC-9D48-B61257BFBC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32333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18C3B467-088C-4F3D-A9A7-105C4E1E20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04200" y="1678665"/>
            <a:ext cx="4569803" cy="2369131"/>
          </a:xfrm>
        </p:spPr>
        <p:txBody>
          <a:bodyPr rtlCol="0">
            <a:normAutofit/>
          </a:bodyPr>
          <a:lstStyle/>
          <a:p>
            <a:pPr rtl="0">
              <a:lnSpc>
                <a:spcPct val="90000"/>
              </a:lnSpc>
            </a:pPr>
            <a:r>
              <a:rPr lang="hr-HR" sz="3800" dirty="0"/>
              <a:t>Množenje broja 7</a:t>
            </a:r>
            <a:br>
              <a:rPr lang="hr-HR" sz="3800" dirty="0"/>
            </a:br>
            <a:br>
              <a:rPr lang="hr-HR" sz="3800" dirty="0"/>
            </a:br>
            <a:r>
              <a:rPr lang="hr-HR" sz="3800" dirty="0"/>
              <a:t>Dijeljenje brojem 7</a:t>
            </a:r>
            <a:endParaRPr lang="hr" sz="3800" dirty="0"/>
          </a:p>
        </p:txBody>
      </p:sp>
      <p:sp>
        <p:nvSpPr>
          <p:cNvPr id="25" name="Rectangle 27">
            <a:extLst>
              <a:ext uri="{FF2B5EF4-FFF2-40B4-BE49-F238E27FC236}">
                <a16:creationId xmlns:a16="http://schemas.microsoft.com/office/drawing/2014/main" id="{8765DD1A-F044-4DE7-8A9B-7C30DC85A4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34500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4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7" name="Rectangle 28">
            <a:extLst>
              <a:ext uri="{FF2B5EF4-FFF2-40B4-BE49-F238E27FC236}">
                <a16:creationId xmlns:a16="http://schemas.microsoft.com/office/drawing/2014/main" id="{2FE2170D-72D6-48A8-8E9A-BFF3BF03D0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98730" y="-8467"/>
            <a:ext cx="1290094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9" name="Rectangle 29">
            <a:extLst>
              <a:ext uri="{FF2B5EF4-FFF2-40B4-BE49-F238E27FC236}">
                <a16:creationId xmlns:a16="http://schemas.microsoft.com/office/drawing/2014/main" id="{01D19436-094D-463D-AFEA-870FDBD037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38999" y="-8467"/>
            <a:ext cx="1249825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1" name="Isosceles Triangle 30">
            <a:extLst>
              <a:ext uri="{FF2B5EF4-FFF2-40B4-BE49-F238E27FC236}">
                <a16:creationId xmlns:a16="http://schemas.microsoft.com/office/drawing/2014/main" id="{9A2DE6E0-967C-4C58-8558-EC08F1138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71666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" name="Podnaslov 4">
            <a:extLst>
              <a:ext uri="{FF2B5EF4-FFF2-40B4-BE49-F238E27FC236}">
                <a16:creationId xmlns:a16="http://schemas.microsoft.com/office/drawing/2014/main" id="{E57A4086-872B-4022-B15D-26B7053AF36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84280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FDF8B22-663A-45B5-8995-C4ED7E463A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hr-HR" sz="2000" dirty="0">
                <a:solidFill>
                  <a:srgbClr val="FF0000"/>
                </a:solidFill>
              </a:rPr>
              <a:t>Dragi moji učenici:</a:t>
            </a:r>
            <a:br>
              <a:rPr lang="hr-HR" sz="2000" dirty="0">
                <a:solidFill>
                  <a:srgbClr val="FF0000"/>
                </a:solidFill>
              </a:rPr>
            </a:br>
            <a:r>
              <a:rPr lang="hr-HR" sz="2000" dirty="0">
                <a:solidFill>
                  <a:srgbClr val="FF0000"/>
                </a:solidFill>
              </a:rPr>
              <a:t> </a:t>
            </a:r>
            <a:br>
              <a:rPr lang="hr-HR" sz="2000" dirty="0">
                <a:solidFill>
                  <a:srgbClr val="FF0000"/>
                </a:solidFill>
              </a:rPr>
            </a:br>
            <a:endParaRPr lang="hr-HR" sz="2000" dirty="0">
              <a:solidFill>
                <a:srgbClr val="FF0000"/>
              </a:solidFill>
            </a:endParaRP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D6E7D0AE-1223-428E-AB95-7970EE6B0D8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62063" y="244475"/>
            <a:ext cx="911939" cy="365125"/>
          </a:xfrm>
        </p:spPr>
        <p:txBody>
          <a:bodyPr>
            <a:normAutofit/>
          </a:bodyPr>
          <a:lstStyle/>
          <a:p>
            <a:pPr rtl="0">
              <a:spcAft>
                <a:spcPts val="600"/>
              </a:spcAft>
            </a:pPr>
            <a:fld id="{6F9314C8-ED56-4756-B0CD-6D712BE27B48}" type="datetime1">
              <a:rPr lang="sr-Latn-RS"/>
              <a:pPr rtl="0">
                <a:spcAft>
                  <a:spcPts val="600"/>
                </a:spcAft>
              </a:pPr>
              <a:t>17.5.2020.</a:t>
            </a:fld>
            <a:endParaRPr lang="en-US" dirty="0"/>
          </a:p>
        </p:txBody>
      </p:sp>
      <p:graphicFrame>
        <p:nvGraphicFramePr>
          <p:cNvPr id="29" name="Rezervirano mjesto sadržaja 2">
            <a:extLst>
              <a:ext uri="{FF2B5EF4-FFF2-40B4-BE49-F238E27FC236}">
                <a16:creationId xmlns:a16="http://schemas.microsoft.com/office/drawing/2014/main" id="{5305C6A5-B5E2-4432-870F-D50F04E2155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1535191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94210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29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D06E286-165A-4F91-86AC-8941FC9413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SLIČICA KAŽE: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BC6E1AB2-7A28-433A-B26C-23990FC37B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0341" y="1683511"/>
            <a:ext cx="8596668" cy="3880773"/>
          </a:xfrm>
        </p:spPr>
        <p:txBody>
          <a:bodyPr/>
          <a:lstStyle/>
          <a:p>
            <a:r>
              <a:rPr lang="hr-HR" sz="2000" dirty="0">
                <a:latin typeface="Arial" panose="020B0604020202020204" pitchFamily="34" charset="0"/>
                <a:cs typeface="Arial" panose="020B0604020202020204" pitchFamily="34" charset="0"/>
              </a:rPr>
              <a:t>Na jednom katu zgrade je </a:t>
            </a:r>
            <a:r>
              <a:rPr lang="hr-HR" sz="2000" b="1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hr-HR" sz="2000" dirty="0">
                <a:latin typeface="Arial" panose="020B0604020202020204" pitchFamily="34" charset="0"/>
                <a:cs typeface="Arial" panose="020B0604020202020204" pitchFamily="34" charset="0"/>
              </a:rPr>
              <a:t> prozora. Koliko ima prozora na </a:t>
            </a:r>
            <a:r>
              <a:rPr lang="hr-HR" sz="2000" b="1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hr-HR" sz="2000" dirty="0">
                <a:latin typeface="Arial" panose="020B0604020202020204" pitchFamily="34" charset="0"/>
                <a:cs typeface="Arial" panose="020B0604020202020204" pitchFamily="34" charset="0"/>
              </a:rPr>
              <a:t> kata? </a:t>
            </a:r>
          </a:p>
          <a:p>
            <a:endParaRPr lang="hr-H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hr-HR" sz="2000" dirty="0">
                <a:latin typeface="Arial" panose="020B0604020202020204" pitchFamily="34" charset="0"/>
                <a:cs typeface="Arial" panose="020B0604020202020204" pitchFamily="34" charset="0"/>
              </a:rPr>
              <a:t>               1) Prozore možeš brojati. Prebrojat ćeš da ih ima </a:t>
            </a:r>
            <a:r>
              <a:rPr lang="hr-HR" sz="2000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28</a:t>
            </a:r>
            <a:r>
              <a:rPr lang="hr-HR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0" indent="0">
              <a:buNone/>
            </a:pPr>
            <a:r>
              <a:rPr lang="hr-HR" sz="2000" dirty="0">
                <a:latin typeface="Arial" panose="020B0604020202020204" pitchFamily="34" charset="0"/>
                <a:cs typeface="Arial" panose="020B0604020202020204" pitchFamily="34" charset="0"/>
              </a:rPr>
              <a:t>               2) Prozore možeš zbrajati po katovima. </a:t>
            </a:r>
            <a:r>
              <a:rPr lang="hr-HR" sz="2000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7+7+7+7=28</a:t>
            </a:r>
            <a:r>
              <a:rPr lang="hr-HR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0" indent="0">
              <a:buNone/>
            </a:pPr>
            <a:r>
              <a:rPr lang="hr-HR" sz="2000" dirty="0">
                <a:latin typeface="Arial" panose="020B0604020202020204" pitchFamily="34" charset="0"/>
                <a:cs typeface="Arial" panose="020B0604020202020204" pitchFamily="34" charset="0"/>
              </a:rPr>
              <a:t>               3) Najkraći i najbrži put da dođeš do rješenja u ovom slučaju je</a:t>
            </a:r>
          </a:p>
          <a:p>
            <a:pPr marL="0" indent="0">
              <a:buNone/>
            </a:pPr>
            <a:r>
              <a:rPr lang="hr-HR" sz="20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množenje. </a:t>
            </a:r>
            <a:r>
              <a:rPr lang="hr-HR" sz="2000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puta po 7 prozora je 28.    </a:t>
            </a:r>
            <a:r>
              <a:rPr lang="hr-HR" sz="20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</a:t>
            </a:r>
            <a:r>
              <a:rPr lang="hr-HR" altLang="sr-Latn-RS" sz="20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∙ 7 je 28. </a:t>
            </a:r>
          </a:p>
          <a:p>
            <a:pPr marL="0" indent="0">
              <a:buNone/>
            </a:pPr>
            <a:endParaRPr lang="hr-HR" sz="2000" b="1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hr-HR" sz="20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Na 4 kata je 28 prozora. </a:t>
            </a:r>
          </a:p>
          <a:p>
            <a:pPr marL="0" indent="0">
              <a:buNone/>
            </a:pPr>
            <a:r>
              <a:rPr lang="hr-HR" dirty="0"/>
              <a:t>          </a:t>
            </a:r>
          </a:p>
        </p:txBody>
      </p:sp>
    </p:spTree>
    <p:extLst>
      <p:ext uri="{BB962C8B-B14F-4D97-AF65-F5344CB8AC3E}">
        <p14:creationId xmlns:p14="http://schemas.microsoft.com/office/powerpoint/2010/main" val="272104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2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2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25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25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25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621D980-BF43-4295-AACB-B9E386DF55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DRUGA SLIČICA KAŽE: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787EED7B-962C-4E59-BC74-F1FE8E0E5D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4568" y="1802780"/>
            <a:ext cx="8596668" cy="3880773"/>
          </a:xfrm>
        </p:spPr>
        <p:txBody>
          <a:bodyPr>
            <a:normAutofit/>
          </a:bodyPr>
          <a:lstStyle/>
          <a:p>
            <a:r>
              <a:rPr lang="hr-HR" sz="2000" dirty="0">
                <a:latin typeface="Arial" panose="020B0604020202020204" pitchFamily="34" charset="0"/>
                <a:cs typeface="Arial" panose="020B0604020202020204" pitchFamily="34" charset="0"/>
              </a:rPr>
              <a:t>Manja zgrada sadrži </a:t>
            </a:r>
            <a:r>
              <a:rPr lang="hr-HR" sz="2000" b="1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hr-HR" sz="2000" dirty="0">
                <a:latin typeface="Arial" panose="020B0604020202020204" pitchFamily="34" charset="0"/>
                <a:cs typeface="Arial" panose="020B0604020202020204" pitchFamily="34" charset="0"/>
              </a:rPr>
              <a:t> prozora na katu. Sveukupno ima </a:t>
            </a:r>
            <a:r>
              <a:rPr lang="hr-HR" sz="2000" b="1" dirty="0"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  <a:r>
              <a:rPr lang="hr-HR" sz="2000" dirty="0">
                <a:latin typeface="Arial" panose="020B0604020202020204" pitchFamily="34" charset="0"/>
                <a:cs typeface="Arial" panose="020B0604020202020204" pitchFamily="34" charset="0"/>
              </a:rPr>
              <a:t> prozor. Na koliko je katova raspoređen 21 prozor?</a:t>
            </a:r>
          </a:p>
          <a:p>
            <a:pPr marL="0" indent="0">
              <a:buNone/>
            </a:pPr>
            <a:endParaRPr lang="hr-HR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hr-HR" sz="2000" dirty="0">
                <a:latin typeface="Arial" panose="020B0604020202020204" pitchFamily="34" charset="0"/>
                <a:cs typeface="Arial" panose="020B0604020202020204" pitchFamily="34" charset="0"/>
              </a:rPr>
              <a:t>           1) Možeš oduzimati po 7.      </a:t>
            </a:r>
            <a:r>
              <a:rPr lang="hr-HR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21-7=14.  14-7=7.   7-7=0. </a:t>
            </a:r>
          </a:p>
          <a:p>
            <a:pPr marL="0" indent="0">
              <a:buNone/>
            </a:pPr>
            <a:r>
              <a:rPr lang="hr-HR" sz="2000" dirty="0">
                <a:latin typeface="Arial" panose="020B0604020202020204" pitchFamily="34" charset="0"/>
                <a:cs typeface="Arial" panose="020B0604020202020204" pitchFamily="34" charset="0"/>
              </a:rPr>
              <a:t>           2) Najkraći i najbrži put da dođeš do rješenja u ovom slučaju je</a:t>
            </a:r>
          </a:p>
          <a:p>
            <a:pPr marL="0" indent="0">
              <a:buNone/>
            </a:pPr>
            <a:r>
              <a:rPr lang="hr-HR" sz="2000" dirty="0">
                <a:latin typeface="Arial" panose="020B0604020202020204" pitchFamily="34" charset="0"/>
                <a:cs typeface="Arial" panose="020B0604020202020204" pitchFamily="34" charset="0"/>
              </a:rPr>
              <a:t>               dijeljenje.   </a:t>
            </a:r>
            <a:r>
              <a:rPr lang="hr-HR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 podijeljeno na 7 jednako je 3.    </a:t>
            </a:r>
            <a:r>
              <a:rPr lang="hr-HR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21:7=3. </a:t>
            </a:r>
          </a:p>
          <a:p>
            <a:pPr marL="0" indent="0">
              <a:buNone/>
            </a:pPr>
            <a:endParaRPr lang="hr-H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hr-HR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21 prozor raspoređen je na 3 kata.</a:t>
            </a:r>
          </a:p>
        </p:txBody>
      </p:sp>
    </p:spTree>
    <p:extLst>
      <p:ext uri="{BB962C8B-B14F-4D97-AF65-F5344CB8AC3E}">
        <p14:creationId xmlns:p14="http://schemas.microsoft.com/office/powerpoint/2010/main" val="3069932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655AE6B0-AC9E-4167-806F-E9DB135FC4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7621D980-BF43-4295-AACB-B9E386DF55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7736" y="700654"/>
            <a:ext cx="3908352" cy="5024001"/>
          </a:xfrm>
        </p:spPr>
        <p:txBody>
          <a:bodyPr anchor="ctr">
            <a:normAutofit fontScale="90000"/>
          </a:bodyPr>
          <a:lstStyle/>
          <a:p>
            <a:r>
              <a:rPr lang="hr-HR" sz="4400" dirty="0">
                <a:solidFill>
                  <a:schemeClr val="tx2"/>
                </a:solidFill>
              </a:rPr>
              <a:t>Već smo do sada i naučili množiti zadatke u kojima se spominjao broj 7. </a:t>
            </a:r>
            <a:br>
              <a:rPr lang="hr-HR" sz="4400" dirty="0">
                <a:solidFill>
                  <a:schemeClr val="tx2"/>
                </a:solidFill>
              </a:rPr>
            </a:br>
            <a:r>
              <a:rPr lang="hr-HR" sz="4400" dirty="0">
                <a:solidFill>
                  <a:schemeClr val="tx2"/>
                </a:solidFill>
              </a:rPr>
              <a:t>Pogledaj: 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523416A-383B-4FDC-B4C9-D8EDDFE9C0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29267" y="-8467"/>
            <a:ext cx="4766733" cy="6866467"/>
            <a:chOff x="7425267" y="-8467"/>
            <a:chExt cx="4766733" cy="6866467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CB0D29D5-3F7C-4197-821B-6D60A66CC0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BFBFBF">
                  <a:alpha val="7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347FB49A-3541-428A-AADE-682A3C5056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BFBFBF">
                  <a:alpha val="8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ectangle 23">
              <a:extLst>
                <a:ext uri="{FF2B5EF4-FFF2-40B4-BE49-F238E27FC236}">
                  <a16:creationId xmlns:a16="http://schemas.microsoft.com/office/drawing/2014/main" id="{D96F53DC-08F1-42C6-B558-B83D54B276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5">
              <a:extLst>
                <a:ext uri="{FF2B5EF4-FFF2-40B4-BE49-F238E27FC236}">
                  <a16:creationId xmlns:a16="http://schemas.microsoft.com/office/drawing/2014/main" id="{AFE48CAF-A51C-463F-A570-ED99439A5C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01F0C48B-50FF-4351-8207-16D0960483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7">
              <a:extLst>
                <a:ext uri="{FF2B5EF4-FFF2-40B4-BE49-F238E27FC236}">
                  <a16:creationId xmlns:a16="http://schemas.microsoft.com/office/drawing/2014/main" id="{300384B6-5ED6-4F91-A548-B706D83751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8">
              <a:extLst>
                <a:ext uri="{FF2B5EF4-FFF2-40B4-BE49-F238E27FC236}">
                  <a16:creationId xmlns:a16="http://schemas.microsoft.com/office/drawing/2014/main" id="{337AFFAE-C182-463C-9459-8AB3C69D9A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29">
              <a:extLst>
                <a:ext uri="{FF2B5EF4-FFF2-40B4-BE49-F238E27FC236}">
                  <a16:creationId xmlns:a16="http://schemas.microsoft.com/office/drawing/2014/main" id="{510ACF17-C3F0-42BF-BDEB-D079277121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Isosceles Triangle 20">
              <a:extLst>
                <a:ext uri="{FF2B5EF4-FFF2-40B4-BE49-F238E27FC236}">
                  <a16:creationId xmlns:a16="http://schemas.microsoft.com/office/drawing/2014/main" id="{E804EFD0-B84E-476F-9FC6-6C4A42EA00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3" name="Rectangle 22">
            <a:extLst>
              <a:ext uri="{FF2B5EF4-FFF2-40B4-BE49-F238E27FC236}">
                <a16:creationId xmlns:a16="http://schemas.microsoft.com/office/drawing/2014/main" id="{87BD1F4E-A66D-4C06-86DA-8D56CA7A3B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77719" y="0"/>
            <a:ext cx="621428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1">
            <a:extLst>
              <a:ext uri="{FF2B5EF4-FFF2-40B4-BE49-F238E27FC236}">
                <a16:creationId xmlns:a16="http://schemas.microsoft.com/office/drawing/2014/main" id="{477B0265-94E3-4F57-9596-7196146A7A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60840" y="1201344"/>
            <a:ext cx="1871662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sz="4400" dirty="0">
                <a:solidFill>
                  <a:srgbClr val="FF0000"/>
                </a:solidFill>
                <a:latin typeface="Arial Narrow" panose="020B0606020202030204" pitchFamily="34" charset="0"/>
              </a:rPr>
              <a:t>7 ∙ 0 = 0</a:t>
            </a:r>
          </a:p>
        </p:txBody>
      </p:sp>
      <p:sp>
        <p:nvSpPr>
          <p:cNvPr id="24" name="TextBox 2">
            <a:extLst>
              <a:ext uri="{FF2B5EF4-FFF2-40B4-BE49-F238E27FC236}">
                <a16:creationId xmlns:a16="http://schemas.microsoft.com/office/drawing/2014/main" id="{D80FAF23-7837-4BB4-A08C-13CE910C92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60840" y="2213629"/>
            <a:ext cx="1871662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sz="4400" dirty="0">
                <a:solidFill>
                  <a:srgbClr val="FF0000"/>
                </a:solidFill>
                <a:latin typeface="Arial Narrow" panose="020B0606020202030204" pitchFamily="34" charset="0"/>
              </a:rPr>
              <a:t>7 ∙ 1 = 7</a:t>
            </a:r>
          </a:p>
        </p:txBody>
      </p:sp>
      <p:sp>
        <p:nvSpPr>
          <p:cNvPr id="25" name="TextBox 5">
            <a:extLst>
              <a:ext uri="{FF2B5EF4-FFF2-40B4-BE49-F238E27FC236}">
                <a16:creationId xmlns:a16="http://schemas.microsoft.com/office/drawing/2014/main" id="{FC3A3DBC-A1B3-4D1B-B107-E37F2B3E59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56968" y="3172626"/>
            <a:ext cx="2500312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sz="4400" dirty="0">
                <a:solidFill>
                  <a:srgbClr val="FF0000"/>
                </a:solidFill>
                <a:latin typeface="Arial Narrow" panose="020B0606020202030204" pitchFamily="34" charset="0"/>
              </a:rPr>
              <a:t>7 ∙ 2 = 1</a:t>
            </a:r>
            <a:r>
              <a:rPr lang="hr-HR" altLang="sr-Latn-RS" sz="4400" dirty="0">
                <a:solidFill>
                  <a:srgbClr val="FF0000"/>
                </a:solidFill>
                <a:latin typeface="Agency FB" panose="020B0503020202020204" pitchFamily="34" charset="0"/>
              </a:rPr>
              <a:t>4</a:t>
            </a:r>
          </a:p>
        </p:txBody>
      </p:sp>
      <p:sp>
        <p:nvSpPr>
          <p:cNvPr id="26" name="TextBox 6">
            <a:extLst>
              <a:ext uri="{FF2B5EF4-FFF2-40B4-BE49-F238E27FC236}">
                <a16:creationId xmlns:a16="http://schemas.microsoft.com/office/drawing/2014/main" id="{1ADE0906-8F66-4398-8FF1-849E05A567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793" y="4055923"/>
            <a:ext cx="2128838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sz="4400" dirty="0">
                <a:solidFill>
                  <a:srgbClr val="FF0000"/>
                </a:solidFill>
                <a:latin typeface="Arial Narrow" panose="020B0606020202030204" pitchFamily="34" charset="0"/>
              </a:rPr>
              <a:t>7 ∙ 3 = 21</a:t>
            </a:r>
          </a:p>
        </p:txBody>
      </p:sp>
      <p:sp>
        <p:nvSpPr>
          <p:cNvPr id="27" name="TextBox 7">
            <a:extLst>
              <a:ext uri="{FF2B5EF4-FFF2-40B4-BE49-F238E27FC236}">
                <a16:creationId xmlns:a16="http://schemas.microsoft.com/office/drawing/2014/main" id="{BE4927EA-279E-418C-9445-F61950A577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36582" y="1201345"/>
            <a:ext cx="2128837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sz="4400" dirty="0">
                <a:solidFill>
                  <a:srgbClr val="FF0000"/>
                </a:solidFill>
                <a:latin typeface="Arial Narrow" panose="020B0606020202030204" pitchFamily="34" charset="0"/>
              </a:rPr>
              <a:t>7 ∙ </a:t>
            </a:r>
            <a:r>
              <a:rPr lang="hr-HR" altLang="sr-Latn-RS" sz="4400" dirty="0">
                <a:solidFill>
                  <a:srgbClr val="FF0000"/>
                </a:solidFill>
                <a:latin typeface="Agency FB" panose="020B0503020202020204" pitchFamily="34" charset="0"/>
              </a:rPr>
              <a:t>4</a:t>
            </a:r>
            <a:r>
              <a:rPr lang="hr-HR" altLang="sr-Latn-RS" sz="4400" dirty="0">
                <a:solidFill>
                  <a:srgbClr val="FF0000"/>
                </a:solidFill>
                <a:latin typeface="Arial Narrow" panose="020B0606020202030204" pitchFamily="34" charset="0"/>
              </a:rPr>
              <a:t> = 28</a:t>
            </a:r>
          </a:p>
        </p:txBody>
      </p:sp>
      <p:sp>
        <p:nvSpPr>
          <p:cNvPr id="28" name="TextBox 8">
            <a:extLst>
              <a:ext uri="{FF2B5EF4-FFF2-40B4-BE49-F238E27FC236}">
                <a16:creationId xmlns:a16="http://schemas.microsoft.com/office/drawing/2014/main" id="{2EA188AD-E0C1-4276-95AE-A479DDCAFD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36582" y="2213630"/>
            <a:ext cx="2128837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sz="4400" dirty="0">
                <a:solidFill>
                  <a:srgbClr val="FF0000"/>
                </a:solidFill>
                <a:latin typeface="Arial Narrow" panose="020B0606020202030204" pitchFamily="34" charset="0"/>
              </a:rPr>
              <a:t>7 ∙ 5 = 35</a:t>
            </a:r>
          </a:p>
        </p:txBody>
      </p:sp>
      <p:sp>
        <p:nvSpPr>
          <p:cNvPr id="29" name="TextBox 9">
            <a:extLst>
              <a:ext uri="{FF2B5EF4-FFF2-40B4-BE49-F238E27FC236}">
                <a16:creationId xmlns:a16="http://schemas.microsoft.com/office/drawing/2014/main" id="{427B5DAC-413E-43EA-800D-652C09A43B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36583" y="3172625"/>
            <a:ext cx="2500312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sz="4400" dirty="0">
                <a:solidFill>
                  <a:srgbClr val="FF0000"/>
                </a:solidFill>
                <a:latin typeface="Arial Narrow" panose="020B0606020202030204" pitchFamily="34" charset="0"/>
              </a:rPr>
              <a:t>7 ∙ 6 = </a:t>
            </a:r>
            <a:r>
              <a:rPr lang="hr-HR" altLang="sr-Latn-RS" sz="4400" dirty="0">
                <a:solidFill>
                  <a:srgbClr val="FF0000"/>
                </a:solidFill>
                <a:latin typeface="Agency FB" panose="020B0503020202020204" pitchFamily="34" charset="0"/>
              </a:rPr>
              <a:t>4</a:t>
            </a:r>
            <a:r>
              <a:rPr lang="hr-HR" altLang="sr-Latn-RS" sz="4400" dirty="0">
                <a:solidFill>
                  <a:srgbClr val="FF0000"/>
                </a:solidFill>
                <a:latin typeface="Arial Narrow" panose="020B0606020202030204" pitchFamily="34" charset="0"/>
              </a:rPr>
              <a:t>2</a:t>
            </a:r>
          </a:p>
        </p:txBody>
      </p:sp>
      <p:sp>
        <p:nvSpPr>
          <p:cNvPr id="30" name="TextBox 10">
            <a:extLst>
              <a:ext uri="{FF2B5EF4-FFF2-40B4-BE49-F238E27FC236}">
                <a16:creationId xmlns:a16="http://schemas.microsoft.com/office/drawing/2014/main" id="{5B50F784-E68D-40CB-91F8-D7EFEF4C0C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36582" y="4055923"/>
            <a:ext cx="2387600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sz="4400" dirty="0">
                <a:solidFill>
                  <a:srgbClr val="FF0000"/>
                </a:solidFill>
                <a:latin typeface="Arial Narrow" panose="020B0606020202030204" pitchFamily="34" charset="0"/>
              </a:rPr>
              <a:t>7 ∙ 10 = 70</a:t>
            </a:r>
          </a:p>
        </p:txBody>
      </p:sp>
      <p:sp>
        <p:nvSpPr>
          <p:cNvPr id="7" name="TekstniOkvir 6">
            <a:extLst>
              <a:ext uri="{FF2B5EF4-FFF2-40B4-BE49-F238E27FC236}">
                <a16:creationId xmlns:a16="http://schemas.microsoft.com/office/drawing/2014/main" id="{707BF925-06B3-41B0-93FF-373A12661785}"/>
              </a:ext>
            </a:extLst>
          </p:cNvPr>
          <p:cNvSpPr txBox="1"/>
          <p:nvPr/>
        </p:nvSpPr>
        <p:spPr>
          <a:xfrm>
            <a:off x="6014231" y="5641160"/>
            <a:ext cx="6214281" cy="64633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hr-HR" dirty="0"/>
              <a:t>Što će se dogoditi sa umnošcima ako faktori zamijene mjesta?</a:t>
            </a:r>
          </a:p>
        </p:txBody>
      </p:sp>
      <p:sp>
        <p:nvSpPr>
          <p:cNvPr id="8" name="Strelica: desno 7">
            <a:extLst>
              <a:ext uri="{FF2B5EF4-FFF2-40B4-BE49-F238E27FC236}">
                <a16:creationId xmlns:a16="http://schemas.microsoft.com/office/drawing/2014/main" id="{277F285B-BA32-4DEE-97B0-984B919D752F}"/>
              </a:ext>
            </a:extLst>
          </p:cNvPr>
          <p:cNvSpPr/>
          <p:nvPr/>
        </p:nvSpPr>
        <p:spPr>
          <a:xfrm rot="16550318">
            <a:off x="8566678" y="4899371"/>
            <a:ext cx="325542" cy="9356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65934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2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F23E557-AE7D-4CEA-9E33-D605BD1326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6666" y="131889"/>
            <a:ext cx="4233838" cy="806007"/>
          </a:xfrm>
        </p:spPr>
        <p:txBody>
          <a:bodyPr>
            <a:normAutofit/>
          </a:bodyPr>
          <a:lstStyle/>
          <a:p>
            <a:r>
              <a:rPr lang="hr-HR" sz="1800" dirty="0">
                <a:solidFill>
                  <a:srgbClr val="0070C0"/>
                </a:solidFill>
              </a:rPr>
              <a:t>TV Škola           18.5.2020.</a:t>
            </a:r>
            <a:br>
              <a:rPr lang="hr-HR" sz="1800" dirty="0"/>
            </a:br>
            <a:r>
              <a:rPr lang="hr-HR" sz="1800" dirty="0">
                <a:solidFill>
                  <a:schemeClr val="tx1"/>
                </a:solidFill>
              </a:rPr>
              <a:t>Množenje i dijeljenje brojem 7</a:t>
            </a:r>
          </a:p>
        </p:txBody>
      </p:sp>
      <p:sp>
        <p:nvSpPr>
          <p:cNvPr id="8" name="TextBox 3">
            <a:extLst>
              <a:ext uri="{FF2B5EF4-FFF2-40B4-BE49-F238E27FC236}">
                <a16:creationId xmlns:a16="http://schemas.microsoft.com/office/drawing/2014/main" id="{48F93903-DDA4-45A0-95A8-5895EF2C8949}"/>
              </a:ext>
            </a:extLst>
          </p:cNvPr>
          <p:cNvSpPr txBox="1">
            <a:spLocks noGrp="1" noChangeArrowheads="1"/>
          </p:cNvSpPr>
          <p:nvPr>
            <p:ph idx="1"/>
          </p:nvPr>
        </p:nvSpPr>
        <p:spPr bwMode="auto">
          <a:xfrm>
            <a:off x="926290" y="1113486"/>
            <a:ext cx="5509986" cy="54148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>
              <a:lnSpc>
                <a:spcPct val="150000"/>
              </a:lnSpc>
              <a:buNone/>
            </a:pPr>
            <a:r>
              <a:rPr lang="hr-HR" altLang="sr-Latn-RS" sz="1700" dirty="0">
                <a:cs typeface="Arial" panose="020B0604020202020204" pitchFamily="34" charset="0"/>
              </a:rPr>
              <a:t>  </a:t>
            </a:r>
            <a:r>
              <a:rPr lang="hr-HR" altLang="sr-Latn-RS" sz="1600" dirty="0">
                <a:cs typeface="Arial" panose="020B0604020202020204" pitchFamily="34" charset="0"/>
              </a:rPr>
              <a:t>0 ∙ 7 = 0         jer je                                </a:t>
            </a:r>
          </a:p>
          <a:p>
            <a:pPr marL="0" indent="0" eaLnBrk="1" hangingPunct="1">
              <a:lnSpc>
                <a:spcPct val="150000"/>
              </a:lnSpc>
              <a:buNone/>
            </a:pPr>
            <a:r>
              <a:rPr lang="hr-HR" altLang="sr-Latn-RS" sz="1600" dirty="0">
                <a:cs typeface="Arial" panose="020B0604020202020204" pitchFamily="34" charset="0"/>
              </a:rPr>
              <a:t>  1 ∙ 7 = 7         jer je </a:t>
            </a:r>
          </a:p>
          <a:p>
            <a:pPr marL="0" indent="0" eaLnBrk="1" hangingPunct="1">
              <a:lnSpc>
                <a:spcPct val="150000"/>
              </a:lnSpc>
              <a:buNone/>
            </a:pPr>
            <a:r>
              <a:rPr lang="hr-HR" altLang="sr-Latn-RS" sz="1600" dirty="0">
                <a:cs typeface="Arial" panose="020B0604020202020204" pitchFamily="34" charset="0"/>
              </a:rPr>
              <a:t>  2 ∙ 7 = 14       jer je </a:t>
            </a:r>
          </a:p>
          <a:p>
            <a:pPr marL="0" indent="0" eaLnBrk="1" hangingPunct="1">
              <a:lnSpc>
                <a:spcPct val="150000"/>
              </a:lnSpc>
              <a:buNone/>
            </a:pPr>
            <a:r>
              <a:rPr lang="hr-HR" altLang="sr-Latn-RS" sz="1600" dirty="0">
                <a:cs typeface="Arial" panose="020B0604020202020204" pitchFamily="34" charset="0"/>
              </a:rPr>
              <a:t>  3 ∙ 7 = 21       jer je </a:t>
            </a:r>
          </a:p>
          <a:p>
            <a:pPr marL="0" indent="0" eaLnBrk="1" hangingPunct="1">
              <a:lnSpc>
                <a:spcPct val="150000"/>
              </a:lnSpc>
              <a:buNone/>
            </a:pPr>
            <a:r>
              <a:rPr lang="hr-HR" altLang="sr-Latn-RS" sz="1600" dirty="0">
                <a:cs typeface="Arial" panose="020B0604020202020204" pitchFamily="34" charset="0"/>
              </a:rPr>
              <a:t>  4 ∙ 7 = 28       jer je </a:t>
            </a:r>
          </a:p>
          <a:p>
            <a:pPr marL="0" indent="0" eaLnBrk="1" hangingPunct="1">
              <a:lnSpc>
                <a:spcPct val="150000"/>
              </a:lnSpc>
              <a:buNone/>
            </a:pPr>
            <a:r>
              <a:rPr lang="hr-HR" altLang="sr-Latn-RS" sz="1600" dirty="0">
                <a:cs typeface="Arial" panose="020B0604020202020204" pitchFamily="34" charset="0"/>
              </a:rPr>
              <a:t>  5 ∙ 7 = 35       jer je </a:t>
            </a:r>
          </a:p>
          <a:p>
            <a:pPr marL="0" indent="0" eaLnBrk="1" hangingPunct="1">
              <a:lnSpc>
                <a:spcPct val="150000"/>
              </a:lnSpc>
              <a:buNone/>
            </a:pPr>
            <a:r>
              <a:rPr lang="hr-HR" altLang="sr-Latn-RS" sz="1600" dirty="0">
                <a:cs typeface="Arial" panose="020B0604020202020204" pitchFamily="34" charset="0"/>
              </a:rPr>
              <a:t>  6 ∙ 7 = 42       jer je </a:t>
            </a:r>
          </a:p>
          <a:p>
            <a:pPr marL="0" indent="0" eaLnBrk="1" hangingPunct="1">
              <a:lnSpc>
                <a:spcPct val="150000"/>
              </a:lnSpc>
              <a:buNone/>
            </a:pPr>
            <a:r>
              <a:rPr lang="hr-HR" altLang="sr-Latn-RS" sz="1600" dirty="0">
                <a:cs typeface="Arial" panose="020B0604020202020204" pitchFamily="34" charset="0"/>
              </a:rPr>
              <a:t>  7 ∙ 7 = 49       jer je </a:t>
            </a:r>
          </a:p>
          <a:p>
            <a:pPr marL="0" indent="0" eaLnBrk="1" hangingPunct="1">
              <a:lnSpc>
                <a:spcPct val="150000"/>
              </a:lnSpc>
              <a:buNone/>
            </a:pPr>
            <a:r>
              <a:rPr lang="hr-HR" altLang="sr-Latn-RS" sz="1600" dirty="0">
                <a:cs typeface="Arial" panose="020B0604020202020204" pitchFamily="34" charset="0"/>
              </a:rPr>
              <a:t>  8 ∙ 7 = 56       jer je </a:t>
            </a:r>
          </a:p>
          <a:p>
            <a:pPr marL="0" indent="0" eaLnBrk="1" hangingPunct="1">
              <a:lnSpc>
                <a:spcPct val="150000"/>
              </a:lnSpc>
              <a:buNone/>
            </a:pPr>
            <a:r>
              <a:rPr lang="hr-HR" altLang="sr-Latn-RS" sz="1600" dirty="0">
                <a:cs typeface="Arial" panose="020B0604020202020204" pitchFamily="34" charset="0"/>
              </a:rPr>
              <a:t>  9 ∙ 7 = 63       jer je </a:t>
            </a:r>
          </a:p>
          <a:p>
            <a:pPr marL="0" indent="0" eaLnBrk="1" hangingPunct="1">
              <a:lnSpc>
                <a:spcPct val="150000"/>
              </a:lnSpc>
              <a:buNone/>
            </a:pPr>
            <a:r>
              <a:rPr lang="hr-HR" altLang="sr-Latn-RS" sz="1600" dirty="0">
                <a:cs typeface="Arial" panose="020B0604020202020204" pitchFamily="34" charset="0"/>
              </a:rPr>
              <a:t> 10 ∙ 7 = 70      jer je </a:t>
            </a:r>
          </a:p>
        </p:txBody>
      </p:sp>
      <p:sp>
        <p:nvSpPr>
          <p:cNvPr id="10" name="TextBox 3">
            <a:extLst>
              <a:ext uri="{FF2B5EF4-FFF2-40B4-BE49-F238E27FC236}">
                <a16:creationId xmlns:a16="http://schemas.microsoft.com/office/drawing/2014/main" id="{8A34858A-E440-46DC-977A-391E223DE4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42767" y="1113486"/>
            <a:ext cx="1760537" cy="54148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457200" rtl="0" eaLnBrk="0" latinLnBrk="0" hangingPunct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742950" indent="-285750" algn="l" defTabSz="457200" rtl="0" eaLnBrk="0" latinLnBrk="0" hangingPunct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1143000" indent="-228600" algn="l" defTabSz="457200" rtl="0" eaLnBrk="0" latinLnBrk="0" hangingPunct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600200" indent="-228600" algn="l" defTabSz="457200" rtl="0" eaLnBrk="0" latinLnBrk="0" hangingPunct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2057400" indent="-228600" algn="l" defTabSz="457200" rtl="0" eaLnBrk="0" latinLnBrk="0" hangingPunct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marL="0" indent="0" eaLnBrk="1" hangingPunct="1">
              <a:lnSpc>
                <a:spcPct val="150000"/>
              </a:lnSpc>
              <a:buFont typeface="Wingdings 3" charset="2"/>
              <a:buNone/>
            </a:pPr>
            <a:r>
              <a:rPr lang="hr-HR" altLang="sr-Latn-RS" sz="1700" dirty="0">
                <a:cs typeface="Arial" panose="020B0604020202020204" pitchFamily="34" charset="0"/>
              </a:rPr>
              <a:t>  </a:t>
            </a:r>
            <a:r>
              <a:rPr lang="hr-HR" altLang="sr-Latn-RS" sz="1600" dirty="0">
                <a:cs typeface="Arial" panose="020B0604020202020204" pitchFamily="34" charset="0"/>
              </a:rPr>
              <a:t>0 : 7 = 0                               </a:t>
            </a:r>
          </a:p>
          <a:p>
            <a:pPr marL="0" indent="0" eaLnBrk="1" hangingPunct="1">
              <a:lnSpc>
                <a:spcPct val="150000"/>
              </a:lnSpc>
              <a:buFont typeface="Wingdings 3" charset="2"/>
              <a:buNone/>
            </a:pPr>
            <a:r>
              <a:rPr lang="hr-HR" altLang="sr-Latn-RS" sz="1600" dirty="0">
                <a:cs typeface="Arial" panose="020B0604020202020204" pitchFamily="34" charset="0"/>
              </a:rPr>
              <a:t>  7 : 7 = 1</a:t>
            </a:r>
          </a:p>
          <a:p>
            <a:pPr marL="0" indent="0" eaLnBrk="1" hangingPunct="1">
              <a:lnSpc>
                <a:spcPct val="150000"/>
              </a:lnSpc>
              <a:buNone/>
            </a:pPr>
            <a:r>
              <a:rPr lang="hr-HR" altLang="sr-Latn-RS" sz="1600" dirty="0">
                <a:cs typeface="Arial" panose="020B0604020202020204" pitchFamily="34" charset="0"/>
              </a:rPr>
              <a:t>  14 : 7 = 2                               </a:t>
            </a:r>
          </a:p>
          <a:p>
            <a:pPr marL="0" indent="0" eaLnBrk="1" hangingPunct="1">
              <a:lnSpc>
                <a:spcPct val="150000"/>
              </a:lnSpc>
              <a:buNone/>
            </a:pPr>
            <a:r>
              <a:rPr lang="hr-HR" altLang="sr-Latn-RS" sz="1600" dirty="0">
                <a:cs typeface="Arial" panose="020B0604020202020204" pitchFamily="34" charset="0"/>
              </a:rPr>
              <a:t>  21 : 7 = 3</a:t>
            </a:r>
          </a:p>
          <a:p>
            <a:pPr marL="0" indent="0" eaLnBrk="1" hangingPunct="1">
              <a:lnSpc>
                <a:spcPct val="150000"/>
              </a:lnSpc>
              <a:buNone/>
            </a:pPr>
            <a:r>
              <a:rPr lang="hr-HR" altLang="sr-Latn-RS" sz="1600" dirty="0">
                <a:cs typeface="Arial" panose="020B0604020202020204" pitchFamily="34" charset="0"/>
              </a:rPr>
              <a:t>  28 : 7 = 4                               </a:t>
            </a:r>
          </a:p>
          <a:p>
            <a:pPr marL="0" indent="0" eaLnBrk="1" hangingPunct="1">
              <a:lnSpc>
                <a:spcPct val="150000"/>
              </a:lnSpc>
              <a:buNone/>
            </a:pPr>
            <a:r>
              <a:rPr lang="hr-HR" altLang="sr-Latn-RS" sz="1600" dirty="0">
                <a:cs typeface="Arial" panose="020B0604020202020204" pitchFamily="34" charset="0"/>
              </a:rPr>
              <a:t>  35 : 7 = 5</a:t>
            </a:r>
          </a:p>
          <a:p>
            <a:pPr marL="0" indent="0" eaLnBrk="1" hangingPunct="1">
              <a:lnSpc>
                <a:spcPct val="150000"/>
              </a:lnSpc>
              <a:buNone/>
            </a:pPr>
            <a:r>
              <a:rPr lang="hr-HR" altLang="sr-Latn-RS" sz="1600" dirty="0">
                <a:cs typeface="Arial" panose="020B0604020202020204" pitchFamily="34" charset="0"/>
              </a:rPr>
              <a:t> 42 : 7 = 6                               </a:t>
            </a:r>
          </a:p>
          <a:p>
            <a:pPr marL="0" indent="0" eaLnBrk="1" hangingPunct="1">
              <a:lnSpc>
                <a:spcPct val="150000"/>
              </a:lnSpc>
              <a:buNone/>
            </a:pPr>
            <a:r>
              <a:rPr lang="hr-HR" altLang="sr-Latn-RS" sz="1600" dirty="0">
                <a:cs typeface="Arial" panose="020B0604020202020204" pitchFamily="34" charset="0"/>
              </a:rPr>
              <a:t>  49 : 7 = 7</a:t>
            </a:r>
          </a:p>
          <a:p>
            <a:pPr marL="0" indent="0" eaLnBrk="1" hangingPunct="1">
              <a:lnSpc>
                <a:spcPct val="150000"/>
              </a:lnSpc>
              <a:buNone/>
            </a:pPr>
            <a:r>
              <a:rPr lang="hr-HR" altLang="sr-Latn-RS" sz="1600" dirty="0">
                <a:cs typeface="Arial" panose="020B0604020202020204" pitchFamily="34" charset="0"/>
              </a:rPr>
              <a:t>  56 : 7 = 8                               </a:t>
            </a:r>
          </a:p>
          <a:p>
            <a:pPr marL="0" indent="0" eaLnBrk="1" hangingPunct="1">
              <a:lnSpc>
                <a:spcPct val="150000"/>
              </a:lnSpc>
              <a:buNone/>
            </a:pPr>
            <a:r>
              <a:rPr lang="hr-HR" altLang="sr-Latn-RS" sz="1600" dirty="0">
                <a:cs typeface="Arial" panose="020B0604020202020204" pitchFamily="34" charset="0"/>
              </a:rPr>
              <a:t>  63 : 7 = 9</a:t>
            </a:r>
          </a:p>
          <a:p>
            <a:pPr marL="0" indent="0" eaLnBrk="1" hangingPunct="1">
              <a:lnSpc>
                <a:spcPct val="150000"/>
              </a:lnSpc>
              <a:buNone/>
            </a:pPr>
            <a:r>
              <a:rPr lang="hr-HR" altLang="sr-Latn-RS" sz="1600" dirty="0">
                <a:cs typeface="Arial" panose="020B0604020202020204" pitchFamily="34" charset="0"/>
              </a:rPr>
              <a:t>  70 : 7 = 10</a:t>
            </a:r>
          </a:p>
        </p:txBody>
      </p:sp>
    </p:spTree>
    <p:extLst>
      <p:ext uri="{BB962C8B-B14F-4D97-AF65-F5344CB8AC3E}">
        <p14:creationId xmlns:p14="http://schemas.microsoft.com/office/powerpoint/2010/main" val="3721467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03AE127-802C-459A-A612-DB85B67F0D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F4FF6B95-BF98-47AA-8101-B8CC4811BE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101" y="971711"/>
            <a:ext cx="3300646" cy="4463889"/>
          </a:xfrm>
        </p:spPr>
        <p:txBody>
          <a:bodyPr anchor="ctr">
            <a:normAutofit/>
          </a:bodyPr>
          <a:lstStyle/>
          <a:p>
            <a:r>
              <a:rPr lang="hr-HR" dirty="0"/>
              <a:t>KUTAK ZA ZABAVU</a:t>
            </a:r>
          </a:p>
        </p:txBody>
      </p:sp>
      <p:sp>
        <p:nvSpPr>
          <p:cNvPr id="11" name="Isosceles Triangle 10">
            <a:extLst>
              <a:ext uri="{FF2B5EF4-FFF2-40B4-BE49-F238E27FC236}">
                <a16:creationId xmlns:a16="http://schemas.microsoft.com/office/drawing/2014/main" id="{9323D83D-50D6-4040-A58B-FCEA340F88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A1FE6BB-DFB2-4080-9B5E-076EF5DDE6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6670" y="1442595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E794FA97-74C3-42AC-B7CD-EA615BBE8D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41365" y="1109145"/>
            <a:ext cx="6341016" cy="4603900"/>
          </a:xfrm>
        </p:spPr>
        <p:txBody>
          <a:bodyPr anchor="ctr">
            <a:normAutofit/>
          </a:bodyPr>
          <a:lstStyle/>
          <a:p>
            <a:r>
              <a:rPr lang="hr-HR" dirty="0">
                <a:solidFill>
                  <a:schemeClr val="tx1"/>
                </a:solidFill>
              </a:rPr>
              <a:t>Želiš li, možeš odigrati nekoliko igrica na temu množenja i dijeljenja brojem 7! </a:t>
            </a:r>
            <a:r>
              <a:rPr lang="hr-HR" dirty="0">
                <a:solidFill>
                  <a:schemeClr val="tx1"/>
                </a:solidFill>
                <a:sym typeface="Wingdings" panose="05000000000000000000" pitchFamily="2" charset="2"/>
              </a:rPr>
              <a:t> </a:t>
            </a:r>
          </a:p>
          <a:p>
            <a:endParaRPr lang="hr-HR" dirty="0">
              <a:sym typeface="Wingdings" panose="05000000000000000000" pitchFamily="2" charset="2"/>
            </a:endParaRPr>
          </a:p>
          <a:p>
            <a:r>
              <a:rPr lang="hr-HR" dirty="0" err="1">
                <a:sym typeface="Wingdings" panose="05000000000000000000" pitchFamily="2" charset="2"/>
              </a:rPr>
              <a:t>Wordwall</a:t>
            </a:r>
            <a:r>
              <a:rPr lang="hr-HR" dirty="0">
                <a:sym typeface="Wingdings" panose="05000000000000000000" pitchFamily="2" charset="2"/>
              </a:rPr>
              <a:t> igrice spajanja </a:t>
            </a:r>
            <a:r>
              <a:rPr lang="hr-HR" dirty="0">
                <a:hlinkClick r:id="rId2"/>
              </a:rPr>
              <a:t>https://wordwall.net/hr/resource/2009753/mno%c5%beenje-brojem-7</a:t>
            </a:r>
            <a:r>
              <a:rPr lang="hr-HR" u="sng" dirty="0">
                <a:hlinkClick r:id="rId3"/>
              </a:rPr>
              <a:t> </a:t>
            </a:r>
            <a:r>
              <a:rPr lang="hr-HR" dirty="0">
                <a:hlinkClick r:id="rId3"/>
              </a:rPr>
              <a:t>https://wordwall.net/hr/resource/2010236/matematika/dijeljenje-brojem-7</a:t>
            </a:r>
            <a:endParaRPr lang="hr-HR" dirty="0"/>
          </a:p>
          <a:p>
            <a:r>
              <a:rPr lang="hr-HR" dirty="0" err="1"/>
              <a:t>Wordwall</a:t>
            </a:r>
            <a:r>
              <a:rPr lang="hr-HR" dirty="0"/>
              <a:t> igrica Točno/netočno </a:t>
            </a:r>
            <a:r>
              <a:rPr lang="hr-HR" dirty="0">
                <a:hlinkClick r:id="rId4"/>
              </a:rPr>
              <a:t>https://wordwall.net/hr/resource/1980548/mno%c5%beenje-brojem-7-i-broja-7</a:t>
            </a:r>
            <a:endParaRPr lang="hr-HR" dirty="0"/>
          </a:p>
          <a:p>
            <a:r>
              <a:rPr lang="hr-HR" dirty="0"/>
              <a:t>Igra </a:t>
            </a:r>
            <a:r>
              <a:rPr lang="hr-HR" dirty="0" err="1"/>
              <a:t>memori</a:t>
            </a:r>
            <a:r>
              <a:rPr lang="hr-HR" dirty="0"/>
              <a:t> </a:t>
            </a:r>
            <a:r>
              <a:rPr lang="hr-HR" u="sng" dirty="0">
                <a:hlinkClick r:id="rId5"/>
              </a:rPr>
              <a:t>https://www.bookwidgets.com/play/t:S5lvgiaz7kFvv9fHS52x8Ir6Yw2vPmg3JwahAb4ZbShSWkhXUlI=</a:t>
            </a:r>
            <a:endParaRPr lang="hr-HR" dirty="0"/>
          </a:p>
          <a:p>
            <a:endParaRPr lang="hr-HR" dirty="0"/>
          </a:p>
        </p:txBody>
      </p:sp>
      <p:sp>
        <p:nvSpPr>
          <p:cNvPr id="15" name="Isosceles Triangle 14">
            <a:extLst>
              <a:ext uri="{FF2B5EF4-FFF2-40B4-BE49-F238E27FC236}">
                <a16:creationId xmlns:a16="http://schemas.microsoft.com/office/drawing/2014/main" id="{F10FD715-4DCE-4779-B634-EC78315EA2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11364139" y="0"/>
            <a:ext cx="842596" cy="4616289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1445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9" name="Rectangle 138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62423CA5-E2E1-4789-B759-9906C1C940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"/>
            <a:ext cx="4660126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43" name="Isosceles Triangle 142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660127" y="-3"/>
            <a:ext cx="1056745" cy="6858001"/>
          </a:xfrm>
          <a:prstGeom prst="triangle">
            <a:avLst>
              <a:gd name="adj" fmla="val 100000"/>
            </a:avLst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6A768131-1971-4BC3-9EE0-7039A15F33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527" y="972608"/>
            <a:ext cx="4957972" cy="283125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400" dirty="0" err="1">
                <a:solidFill>
                  <a:schemeClr val="bg1"/>
                </a:solidFill>
              </a:rPr>
              <a:t>Sretno</a:t>
            </a:r>
            <a:r>
              <a:rPr lang="en-US" sz="2400" dirty="0">
                <a:solidFill>
                  <a:schemeClr val="bg1"/>
                </a:solidFill>
              </a:rPr>
              <a:t> u </a:t>
            </a:r>
            <a:r>
              <a:rPr lang="en-US" sz="2400" dirty="0" err="1">
                <a:solidFill>
                  <a:schemeClr val="bg1"/>
                </a:solidFill>
              </a:rPr>
              <a:t>rješavanju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zadataka</a:t>
            </a:r>
            <a:r>
              <a:rPr lang="en-US" sz="2400" dirty="0">
                <a:solidFill>
                  <a:schemeClr val="bg1"/>
                </a:solidFill>
              </a:rPr>
              <a:t>!</a:t>
            </a:r>
            <a:br>
              <a:rPr lang="hr-HR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 </a:t>
            </a:r>
            <a:br>
              <a:rPr lang="en-US" sz="2400" dirty="0">
                <a:solidFill>
                  <a:schemeClr val="bg1"/>
                </a:solidFill>
              </a:rPr>
            </a:br>
            <a:br>
              <a:rPr lang="hr-HR" sz="2400" dirty="0">
                <a:solidFill>
                  <a:schemeClr val="bg1"/>
                </a:solidFill>
              </a:rPr>
            </a:br>
            <a:br>
              <a:rPr lang="hr-HR" sz="2400" dirty="0">
                <a:solidFill>
                  <a:schemeClr val="bg1"/>
                </a:solidFill>
              </a:rPr>
            </a:br>
            <a:r>
              <a:rPr lang="hr-HR" sz="2400" dirty="0">
                <a:solidFill>
                  <a:schemeClr val="bg1"/>
                </a:solidFill>
              </a:rPr>
              <a:t>   </a:t>
            </a:r>
            <a:r>
              <a:rPr lang="en-US" sz="2400" dirty="0" err="1">
                <a:solidFill>
                  <a:schemeClr val="bg1"/>
                </a:solidFill>
              </a:rPr>
              <a:t>Pozdrav</a:t>
            </a:r>
            <a:r>
              <a:rPr lang="hr-HR" sz="2400" dirty="0" err="1">
                <a:solidFill>
                  <a:schemeClr val="bg1"/>
                </a:solidFill>
              </a:rPr>
              <a:t>lja</a:t>
            </a:r>
            <a:r>
              <a:rPr lang="hr-HR" sz="2400" dirty="0">
                <a:solidFill>
                  <a:schemeClr val="bg1"/>
                </a:solidFill>
              </a:rPr>
              <a:t> vas </a:t>
            </a:r>
            <a:r>
              <a:rPr lang="hr-HR" sz="2400">
                <a:solidFill>
                  <a:schemeClr val="bg1"/>
                </a:solidFill>
              </a:rPr>
              <a:t>učiteljica Sanela</a:t>
            </a:r>
            <a:r>
              <a:rPr lang="en-US" sz="2400">
                <a:solidFill>
                  <a:schemeClr val="bg1"/>
                </a:solidFill>
              </a:rPr>
              <a:t>!</a:t>
            </a:r>
            <a:endParaRPr lang="en-US" sz="2400" dirty="0">
              <a:solidFill>
                <a:schemeClr val="bg1"/>
              </a:solidFill>
            </a:endParaRPr>
          </a:p>
        </p:txBody>
      </p:sp>
      <p:pic>
        <p:nvPicPr>
          <p:cNvPr id="1028" name="Picture 4" descr="Teacher Waving Images, Stock Photos &amp; Vectors | Shutterstock">
            <a:extLst>
              <a:ext uri="{FF2B5EF4-FFF2-40B4-BE49-F238E27FC236}">
                <a16:creationId xmlns:a16="http://schemas.microsoft.com/office/drawing/2014/main" id="{E1398AE2-B899-4959-A68D-61908A0C7CB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62" r="9279" b="7691"/>
          <a:stretch/>
        </p:blipFill>
        <p:spPr bwMode="auto">
          <a:xfrm>
            <a:off x="6579697" y="972608"/>
            <a:ext cx="4176108" cy="49002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5" name="Isosceles Triangle 144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55696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0878679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566</Words>
  <Application>Microsoft Office PowerPoint</Application>
  <PresentationFormat>Široki zaslon</PresentationFormat>
  <Paragraphs>64</Paragraphs>
  <Slides>8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6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8</vt:i4>
      </vt:variant>
    </vt:vector>
  </HeadingPairs>
  <TitlesOfParts>
    <vt:vector size="15" baseType="lpstr">
      <vt:lpstr>Agency FB</vt:lpstr>
      <vt:lpstr>Arial</vt:lpstr>
      <vt:lpstr>Arial Narrow</vt:lpstr>
      <vt:lpstr>Calibri</vt:lpstr>
      <vt:lpstr>Trebuchet MS</vt:lpstr>
      <vt:lpstr>Wingdings 3</vt:lpstr>
      <vt:lpstr>Faseta</vt:lpstr>
      <vt:lpstr>Množenje broja 7  Dijeljenje brojem 7</vt:lpstr>
      <vt:lpstr>Dragi moji učenici:   </vt:lpstr>
      <vt:lpstr>SLIČICA KAŽE:</vt:lpstr>
      <vt:lpstr>DRUGA SLIČICA KAŽE:</vt:lpstr>
      <vt:lpstr>Već smo do sada i naučili množiti zadatke u kojima se spominjao broj 7.  Pogledaj: </vt:lpstr>
      <vt:lpstr>TV Škola           18.5.2020. Množenje i dijeljenje brojem 7</vt:lpstr>
      <vt:lpstr>KUTAK ZA ZABAVU</vt:lpstr>
      <vt:lpstr>Sretno u rješavanju zadataka!        Pozdravlja vas učiteljica Sanela!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2020-05-17T20:22:00Z</dcterms:created>
  <dcterms:modified xsi:type="dcterms:W3CDTF">2020-05-17T21:44:48Z</dcterms:modified>
</cp:coreProperties>
</file>