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3" r:id="rId10"/>
    <p:sldId id="292" r:id="rId11"/>
    <p:sldId id="294" r:id="rId12"/>
    <p:sldId id="295" r:id="rId13"/>
    <p:sldId id="297" r:id="rId14"/>
    <p:sldId id="298" r:id="rId15"/>
    <p:sldId id="296" r:id="rId16"/>
    <p:sldId id="278" r:id="rId17"/>
  </p:sldIdLst>
  <p:sldSz cx="9144000" cy="5143500" type="screen16x9"/>
  <p:notesSz cx="6858000" cy="9144000"/>
  <p:embeddedFontLst>
    <p:embeddedFont>
      <p:font typeface="Barlow Light" panose="020B0604020202020204" charset="-18"/>
      <p:regular r:id="rId19"/>
      <p:bold r:id="rId20"/>
      <p:italic r:id="rId21"/>
      <p:boldItalic r:id="rId22"/>
    </p:embeddedFont>
    <p:embeddedFont>
      <p:font typeface="Barlow SemiBold" panose="020B0604020202020204" charset="-18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B17E38-6808-4EAC-8ECB-BBDAA6EE3529}">
  <a:tblStyle styleId="{74B17E38-6808-4EAC-8ECB-BBDAA6EE35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68458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1753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516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25" y="0"/>
            <a:ext cx="9144224" cy="5143512"/>
            <a:chOff x="-225" y="0"/>
            <a:chExt cx="9144224" cy="5143512"/>
          </a:xfrm>
        </p:grpSpPr>
        <p:sp>
          <p:nvSpPr>
            <p:cNvPr id="11" name="Google Shape;11;p2"/>
            <p:cNvSpPr/>
            <p:nvPr/>
          </p:nvSpPr>
          <p:spPr>
            <a:xfrm>
              <a:off x="0" y="0"/>
              <a:ext cx="61002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75" y="1541675"/>
              <a:ext cx="6870000" cy="206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477595" y="4477088"/>
              <a:ext cx="666403" cy="666424"/>
              <a:chOff x="7996345" y="980275"/>
              <a:chExt cx="666403" cy="666424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30;p2"/>
            <p:cNvGrpSpPr/>
            <p:nvPr/>
          </p:nvGrpSpPr>
          <p:grpSpPr>
            <a:xfrm>
              <a:off x="7042555" y="1541664"/>
              <a:ext cx="730045" cy="2060087"/>
              <a:chOff x="7022220" y="1541675"/>
              <a:chExt cx="666403" cy="18804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7022220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224547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426873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022220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224547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426873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7022220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7224547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7426873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7022220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7224547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7426873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7629199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629199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629199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7629224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7022220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7224547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426873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7022220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224547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426873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022220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7224547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426873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022220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224547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426873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7629199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629199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629199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629224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7022220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7224547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7426873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7022220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224547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426873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629199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629224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>
              <a:off x="-225" y="2008293"/>
              <a:ext cx="301775" cy="1126923"/>
              <a:chOff x="-225" y="1987280"/>
              <a:chExt cx="318900" cy="1190873"/>
            </a:xfrm>
          </p:grpSpPr>
          <p:sp>
            <p:nvSpPr>
              <p:cNvPr id="72" name="Google Shape;72;p2"/>
              <p:cNvSpPr/>
              <p:nvPr/>
            </p:nvSpPr>
            <p:spPr>
              <a:xfrm>
                <a:off x="-175" y="1987280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-175" y="2255817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-175" y="2524353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>
              <a:off x="8842175" y="668859"/>
              <a:ext cx="301822" cy="872807"/>
              <a:chOff x="-225" y="2255817"/>
              <a:chExt cx="318950" cy="922336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-175" y="2255817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-175" y="25243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82;p2"/>
            <p:cNvGrpSpPr/>
            <p:nvPr/>
          </p:nvGrpSpPr>
          <p:grpSpPr>
            <a:xfrm>
              <a:off x="5798375" y="4270684"/>
              <a:ext cx="301822" cy="872807"/>
              <a:chOff x="1611209" y="2255817"/>
              <a:chExt cx="318950" cy="922336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1611259" y="2255817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611259" y="25243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611209" y="2792878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611209" y="30614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685795" y="0"/>
              <a:ext cx="666403" cy="666424"/>
              <a:chOff x="7996345" y="980275"/>
              <a:chExt cx="666403" cy="666424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>
            <a:off x="6100358" y="13"/>
            <a:ext cx="3050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"/>
          <p:cNvSpPr/>
          <p:nvPr/>
        </p:nvSpPr>
        <p:spPr>
          <a:xfrm>
            <a:off x="-175" y="1541675"/>
            <a:ext cx="6870000" cy="206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3"/>
          <p:cNvGrpSpPr/>
          <p:nvPr/>
        </p:nvGrpSpPr>
        <p:grpSpPr>
          <a:xfrm>
            <a:off x="8477595" y="4477088"/>
            <a:ext cx="666403" cy="666424"/>
            <a:chOff x="7996345" y="980275"/>
            <a:chExt cx="666403" cy="666424"/>
          </a:xfrm>
        </p:grpSpPr>
        <p:sp>
          <p:nvSpPr>
            <p:cNvPr id="109" name="Google Shape;109;p3"/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3"/>
          <p:cNvGrpSpPr/>
          <p:nvPr/>
        </p:nvGrpSpPr>
        <p:grpSpPr>
          <a:xfrm>
            <a:off x="7042555" y="1541664"/>
            <a:ext cx="508369" cy="2060087"/>
            <a:chOff x="7022220" y="1541675"/>
            <a:chExt cx="464052" cy="1880499"/>
          </a:xfrm>
        </p:grpSpPr>
        <p:sp>
          <p:nvSpPr>
            <p:cNvPr id="126" name="Google Shape;126;p3"/>
            <p:cNvSpPr/>
            <p:nvPr/>
          </p:nvSpPr>
          <p:spPr>
            <a:xfrm>
              <a:off x="7022220" y="15416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224547" y="15416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7426873" y="15416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022220" y="17440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7224547" y="17440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7426873" y="17440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7022220" y="19463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7224547" y="19463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7426873" y="19463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7022220" y="21486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7224547" y="21486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7426873" y="21486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7022220" y="2351050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7224547" y="2351050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426873" y="2351050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022220" y="2553392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7224547" y="2553392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7426873" y="2553392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022220" y="27557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224547" y="27557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7426873" y="27557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022220" y="29580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7224547" y="29580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7426873" y="29580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7022220" y="31604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7224547" y="31604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7426873" y="31604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7022220" y="33627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7224547" y="33627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7426873" y="33627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3"/>
          <p:cNvGrpSpPr/>
          <p:nvPr/>
        </p:nvGrpSpPr>
        <p:grpSpPr>
          <a:xfrm>
            <a:off x="-225" y="2135380"/>
            <a:ext cx="301822" cy="872770"/>
            <a:chOff x="-225" y="1987280"/>
            <a:chExt cx="318950" cy="922298"/>
          </a:xfrm>
        </p:grpSpPr>
        <p:sp>
          <p:nvSpPr>
            <p:cNvPr id="157" name="Google Shape;157;p3"/>
            <p:cNvSpPr/>
            <p:nvPr/>
          </p:nvSpPr>
          <p:spPr>
            <a:xfrm>
              <a:off x="-175" y="1987280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3"/>
          <p:cNvGrpSpPr/>
          <p:nvPr/>
        </p:nvGrpSpPr>
        <p:grpSpPr>
          <a:xfrm>
            <a:off x="8842175" y="668859"/>
            <a:ext cx="301822" cy="872807"/>
            <a:chOff x="-225" y="2255817"/>
            <a:chExt cx="318950" cy="922336"/>
          </a:xfrm>
        </p:grpSpPr>
        <p:sp>
          <p:nvSpPr>
            <p:cNvPr id="162" name="Google Shape;162;p3"/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6100350" y="4270684"/>
            <a:ext cx="301822" cy="872807"/>
            <a:chOff x="-225" y="2255817"/>
            <a:chExt cx="318950" cy="922336"/>
          </a:xfrm>
        </p:grpSpPr>
        <p:sp>
          <p:nvSpPr>
            <p:cNvPr id="167" name="Google Shape;167;p3"/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171;p3"/>
          <p:cNvGrpSpPr/>
          <p:nvPr/>
        </p:nvGrpSpPr>
        <p:grpSpPr>
          <a:xfrm>
            <a:off x="685795" y="0"/>
            <a:ext cx="666403" cy="666424"/>
            <a:chOff x="7996345" y="980275"/>
            <a:chExt cx="666403" cy="666424"/>
          </a:xfrm>
        </p:grpSpPr>
        <p:sp>
          <p:nvSpPr>
            <p:cNvPr id="172" name="Google Shape;172;p3"/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188;p3"/>
          <p:cNvSpPr txBox="1">
            <a:spLocks noGrp="1"/>
          </p:cNvSpPr>
          <p:nvPr>
            <p:ph type="ctrTitle"/>
          </p:nvPr>
        </p:nvSpPr>
        <p:spPr>
          <a:xfrm>
            <a:off x="603425" y="1794125"/>
            <a:ext cx="5497200" cy="8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subTitle" idx="1"/>
          </p:nvPr>
        </p:nvSpPr>
        <p:spPr>
          <a:xfrm>
            <a:off x="603425" y="2604674"/>
            <a:ext cx="5497200" cy="37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5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258" name="Google Shape;258;p5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1" name="Google Shape;261;p5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262" name="Google Shape;262;p5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5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5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" name="Google Shape;265;p5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266" name="Google Shape;266;p5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5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5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5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5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5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5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5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5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5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5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5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5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" name="Google Shape;282;p5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283" name="Google Shape;283;p5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5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5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6" name="Google Shape;286;p5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"/>
          <p:cNvSpPr txBox="1">
            <a:spLocks noGrp="1"/>
          </p:cNvSpPr>
          <p:nvPr>
            <p:ph type="body" idx="1"/>
          </p:nvPr>
        </p:nvSpPr>
        <p:spPr>
          <a:xfrm>
            <a:off x="1199775" y="1599700"/>
            <a:ext cx="66507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288" name="Google Shape;288;p5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"/>
          <p:cNvSpPr/>
          <p:nvPr/>
        </p:nvSpPr>
        <p:spPr>
          <a:xfrm>
            <a:off x="6100358" y="13"/>
            <a:ext cx="30504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6"/>
          <p:cNvSpPr/>
          <p:nvPr/>
        </p:nvSpPr>
        <p:spPr>
          <a:xfrm>
            <a:off x="8504250" y="4489800"/>
            <a:ext cx="653700" cy="65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6"/>
          <p:cNvSpPr/>
          <p:nvPr/>
        </p:nvSpPr>
        <p:spPr>
          <a:xfrm>
            <a:off x="322375" y="646500"/>
            <a:ext cx="4470600" cy="65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93;p6"/>
          <p:cNvGrpSpPr/>
          <p:nvPr/>
        </p:nvGrpSpPr>
        <p:grpSpPr>
          <a:xfrm>
            <a:off x="-207" y="646493"/>
            <a:ext cx="155867" cy="653721"/>
            <a:chOff x="5385375" y="498300"/>
            <a:chExt cx="802200" cy="556500"/>
          </a:xfrm>
        </p:grpSpPr>
        <p:sp>
          <p:nvSpPr>
            <p:cNvPr id="294" name="Google Shape;294;p6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6"/>
          <p:cNvGrpSpPr/>
          <p:nvPr/>
        </p:nvGrpSpPr>
        <p:grpSpPr>
          <a:xfrm>
            <a:off x="5434002" y="4483463"/>
            <a:ext cx="666347" cy="666373"/>
            <a:chOff x="7134700" y="414375"/>
            <a:chExt cx="501919" cy="501900"/>
          </a:xfrm>
        </p:grpSpPr>
        <p:sp>
          <p:nvSpPr>
            <p:cNvPr id="298" name="Google Shape;298;p6"/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6"/>
          <p:cNvGrpSpPr/>
          <p:nvPr/>
        </p:nvGrpSpPr>
        <p:grpSpPr>
          <a:xfrm rot="-5400000">
            <a:off x="8018100" y="-167410"/>
            <a:ext cx="318554" cy="653721"/>
            <a:chOff x="5385375" y="498300"/>
            <a:chExt cx="802200" cy="556500"/>
          </a:xfrm>
        </p:grpSpPr>
        <p:sp>
          <p:nvSpPr>
            <p:cNvPr id="315" name="Google Shape;315;p6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6"/>
          <p:cNvSpPr txBox="1">
            <a:spLocks noGrp="1"/>
          </p:cNvSpPr>
          <p:nvPr>
            <p:ph type="title"/>
          </p:nvPr>
        </p:nvSpPr>
        <p:spPr>
          <a:xfrm>
            <a:off x="508700" y="646500"/>
            <a:ext cx="42843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9" name="Google Shape;319;p6"/>
          <p:cNvSpPr txBox="1">
            <a:spLocks noGrp="1"/>
          </p:cNvSpPr>
          <p:nvPr>
            <p:ph type="body" idx="1"/>
          </p:nvPr>
        </p:nvSpPr>
        <p:spPr>
          <a:xfrm>
            <a:off x="508700" y="1599700"/>
            <a:ext cx="42843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20" name="Google Shape;320;p6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variant 2">
  <p:cSld name="BLANK_1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>
            <a:off x="8490504" y="4489800"/>
            <a:ext cx="653700" cy="6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0" y="0"/>
            <a:ext cx="653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6" name="Google Shape;486;p12"/>
          <p:cNvGrpSpPr/>
          <p:nvPr/>
        </p:nvGrpSpPr>
        <p:grpSpPr>
          <a:xfrm>
            <a:off x="-207" y="664293"/>
            <a:ext cx="155867" cy="653721"/>
            <a:chOff x="5385375" y="498300"/>
            <a:chExt cx="802200" cy="556500"/>
          </a:xfrm>
        </p:grpSpPr>
        <p:sp>
          <p:nvSpPr>
            <p:cNvPr id="487" name="Google Shape;487;p12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2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2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12"/>
          <p:cNvGrpSpPr/>
          <p:nvPr/>
        </p:nvGrpSpPr>
        <p:grpSpPr>
          <a:xfrm>
            <a:off x="322384" y="657975"/>
            <a:ext cx="666347" cy="666373"/>
            <a:chOff x="7134700" y="414375"/>
            <a:chExt cx="501919" cy="501900"/>
          </a:xfrm>
        </p:grpSpPr>
        <p:sp>
          <p:nvSpPr>
            <p:cNvPr id="491" name="Google Shape;491;p12"/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2"/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2"/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2"/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2"/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2"/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2"/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2"/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2"/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2"/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2"/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2"/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2"/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2"/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2"/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2"/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12"/>
          <p:cNvGrpSpPr/>
          <p:nvPr/>
        </p:nvGrpSpPr>
        <p:grpSpPr>
          <a:xfrm>
            <a:off x="8832384" y="670955"/>
            <a:ext cx="311815" cy="653721"/>
            <a:chOff x="5385375" y="498300"/>
            <a:chExt cx="802200" cy="556500"/>
          </a:xfrm>
        </p:grpSpPr>
        <p:sp>
          <p:nvSpPr>
            <p:cNvPr id="508" name="Google Shape;508;p12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2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2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1" name="Google Shape;511;p12"/>
          <p:cNvSpPr txBox="1">
            <a:spLocks noGrp="1"/>
          </p:cNvSpPr>
          <p:nvPr>
            <p:ph type="sldNum" idx="12"/>
          </p:nvPr>
        </p:nvSpPr>
        <p:spPr>
          <a:xfrm>
            <a:off x="849050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14800" y="1599700"/>
            <a:ext cx="7189500" cy="28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▪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8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pYSPg8Q5zw&amp;t=992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hrturizam.hr/virtualne-setnje-po-hrvatskim-muzejima/?fbclid=IwAR3aKxzMFF1Fp8bt7KpsZ_oeKZR7bIg3-23dtbVySDqvRZd7D3EqtctC4kE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2342756/4b-razred-185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okwidgets.com/play/HCGB9S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3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20.5.2020.</a:t>
            </a:r>
            <a:br>
              <a:rPr lang="hr-HR" dirty="0" smtClean="0"/>
            </a:br>
            <a:r>
              <a:rPr lang="hr-HR" dirty="0" smtClean="0"/>
              <a:t>4.C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MATEMATIKA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162" y="2094807"/>
            <a:ext cx="5588358" cy="296145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979" y="1460900"/>
            <a:ext cx="8196014" cy="2886000"/>
          </a:xfrm>
        </p:spPr>
        <p:txBody>
          <a:bodyPr/>
          <a:lstStyle/>
          <a:p>
            <a:r>
              <a:rPr lang="hr-HR" dirty="0"/>
              <a:t>Pogledaj još jednom kako se zaokružuju </a:t>
            </a:r>
            <a:r>
              <a:rPr lang="hr-HR" dirty="0" smtClean="0"/>
              <a:t>brojevi!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65560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MATEMATIKA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9775" y="1318000"/>
            <a:ext cx="7869410" cy="3167700"/>
          </a:xfrm>
        </p:spPr>
        <p:txBody>
          <a:bodyPr/>
          <a:lstStyle/>
          <a:p>
            <a:r>
              <a:rPr lang="hr-HR" dirty="0"/>
              <a:t>Zadaci: </a:t>
            </a:r>
          </a:p>
          <a:p>
            <a:pPr marL="76200" indent="0">
              <a:buNone/>
            </a:pPr>
            <a:r>
              <a:rPr lang="hr-HR" dirty="0"/>
              <a:t>Pokušaj na deseticu zaokružiti sljedeće brojeve: 23, 46, 76 i 84.</a:t>
            </a:r>
          </a:p>
          <a:p>
            <a:r>
              <a:rPr lang="hr-HR" dirty="0"/>
              <a:t>U bilježnicu riješi sljedeće </a:t>
            </a:r>
            <a:r>
              <a:rPr lang="hr-HR" dirty="0" smtClean="0"/>
              <a:t>zadatke:</a:t>
            </a:r>
          </a:p>
          <a:p>
            <a:pPr marL="76200" indent="0">
              <a:buNone/>
            </a:pPr>
            <a:r>
              <a:rPr lang="hr-HR" dirty="0" smtClean="0"/>
              <a:t>245 </a:t>
            </a:r>
            <a:r>
              <a:rPr lang="hr-HR" dirty="0"/>
              <a:t>: 23 =       564 : 25 =        759 : 35 =</a:t>
            </a:r>
          </a:p>
          <a:p>
            <a:pPr marL="76200" indent="0">
              <a:buNone/>
            </a:pPr>
            <a:r>
              <a:rPr lang="hr-HR" dirty="0"/>
              <a:t> </a:t>
            </a:r>
          </a:p>
          <a:p>
            <a:pPr marL="76200" indent="0">
              <a:buNone/>
            </a:pPr>
            <a:r>
              <a:rPr lang="hr-HR" dirty="0"/>
              <a:t>6895 : 46 =     6900 : 74 =      6034 : 56 =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90957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108" y="1295362"/>
            <a:ext cx="5497200" cy="872700"/>
          </a:xfrm>
        </p:spPr>
        <p:txBody>
          <a:bodyPr/>
          <a:lstStyle/>
          <a:p>
            <a:r>
              <a:rPr lang="hr-HR" dirty="0" smtClean="0"/>
              <a:t>TZK 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069" y="2168063"/>
            <a:ext cx="6583680" cy="1389784"/>
          </a:xfrm>
        </p:spPr>
        <p:txBody>
          <a:bodyPr/>
          <a:lstStyle/>
          <a:p>
            <a:r>
              <a:rPr lang="hr-HR" dirty="0"/>
              <a:t>Oponašat ćeš kretnje životinja i usput se </a:t>
            </a:r>
            <a:r>
              <a:rPr lang="hr-HR" dirty="0" smtClean="0"/>
              <a:t>dobro razgibati.</a:t>
            </a:r>
          </a:p>
          <a:p>
            <a:pPr algn="ctr"/>
            <a:r>
              <a:rPr lang="hr-HR" dirty="0" smtClean="0">
                <a:hlinkClick r:id="rId2"/>
              </a:rPr>
              <a:t>TRENING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57918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LIKOVNA KULTURA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396" y="1318000"/>
            <a:ext cx="8362604" cy="3711200"/>
          </a:xfrm>
        </p:spPr>
        <p:txBody>
          <a:bodyPr/>
          <a:lstStyle/>
          <a:p>
            <a:r>
              <a:rPr lang="hr-HR" sz="1200" dirty="0"/>
              <a:t>Dragi učeniče, tvoj današnji zadatak je prikazati stablo u proljeće.</a:t>
            </a:r>
          </a:p>
          <a:p>
            <a:pPr marL="76200" indent="0">
              <a:buNone/>
            </a:pPr>
            <a:r>
              <a:rPr lang="hr-HR" sz="1200" dirty="0"/>
              <a:t>Pogledaj i ostale ideje u nastavku, možda se odlučiš za nešto drugo. Mašti na </a:t>
            </a:r>
            <a:r>
              <a:rPr lang="hr-HR" sz="1200" dirty="0" smtClean="0"/>
              <a:t>volju!</a:t>
            </a:r>
          </a:p>
          <a:p>
            <a:pPr marL="76200" indent="0">
              <a:buNone/>
            </a:pPr>
            <a:r>
              <a:rPr lang="hr-HR" sz="1200" dirty="0" smtClean="0"/>
              <a:t>Izađi</a:t>
            </a:r>
            <a:r>
              <a:rPr lang="hr-HR" sz="1200" dirty="0"/>
              <a:t>, prošeći ispred zgrade ili u dvorištu, uberi zanimljive biljke i posloži ih u obliku slike (ne moraš lijepiti, ako se odlučiš na ljepljenje, dobra je obostrana traka</a:t>
            </a:r>
            <a:r>
              <a:rPr lang="hr-HR" sz="1200" dirty="0" smtClean="0"/>
              <a:t>).</a:t>
            </a:r>
          </a:p>
          <a:p>
            <a:pPr marL="76200" indent="0">
              <a:buNone/>
            </a:pPr>
            <a:r>
              <a:rPr lang="hr-HR" sz="1200" dirty="0" smtClean="0"/>
              <a:t>Prvo </a:t>
            </a:r>
            <a:r>
              <a:rPr lang="hr-HR" sz="1200" dirty="0"/>
              <a:t>posloži veće listove, pa </a:t>
            </a:r>
            <a:r>
              <a:rPr lang="hr-HR" sz="1200" dirty="0" smtClean="0"/>
              <a:t>manje. Raspredi </a:t>
            </a:r>
            <a:r>
              <a:rPr lang="hr-HR" sz="1200" dirty="0"/>
              <a:t>boje i teksture po slici </a:t>
            </a:r>
            <a:r>
              <a:rPr lang="hr-HR" sz="1200" dirty="0" smtClean="0"/>
              <a:t>ravnomjerno.</a:t>
            </a:r>
          </a:p>
          <a:p>
            <a:pPr marL="76200" indent="0">
              <a:buNone/>
            </a:pPr>
            <a:r>
              <a:rPr lang="hr-HR" sz="1200" dirty="0" smtClean="0"/>
              <a:t> Možeš </a:t>
            </a:r>
            <a:r>
              <a:rPr lang="hr-HR" sz="1200" dirty="0"/>
              <a:t>isprintati ovo moje drvo, a možeš nacrtati svoje</a:t>
            </a:r>
            <a:r>
              <a:rPr lang="hr-HR" sz="1200" dirty="0" smtClean="0"/>
              <a:t>.</a:t>
            </a:r>
          </a:p>
          <a:p>
            <a:pPr marL="76200" indent="0">
              <a:buNone/>
            </a:pPr>
            <a:endParaRPr lang="hr-HR" sz="1200" dirty="0"/>
          </a:p>
          <a:p>
            <a:pPr marL="76200" indent="0">
              <a:buNone/>
            </a:pPr>
            <a:r>
              <a:rPr lang="hr-HR" sz="1200" dirty="0" smtClean="0"/>
              <a:t>  </a:t>
            </a:r>
            <a:r>
              <a:rPr lang="hr-HR" sz="1200" dirty="0"/>
              <a:t>Dijelovi slike  / crteža mogu biti nacrtani, crnim flomasterom ili crnom bojicom</a:t>
            </a:r>
            <a:r>
              <a:rPr lang="hr-HR" sz="1200" dirty="0" smtClean="0"/>
              <a:t>. U privitku je stablo. </a:t>
            </a:r>
            <a:endParaRPr lang="hr-HR" sz="1200" dirty="0"/>
          </a:p>
          <a:p>
            <a:endParaRPr lang="hr-HR" sz="1200" dirty="0"/>
          </a:p>
          <a:p>
            <a:r>
              <a:rPr lang="hr-HR" sz="1200" dirty="0"/>
              <a:t>*Ukoliko nemate mogućnost izlaska van zbog epidemiološke situacije, iskoristite kolaž papir ili novinske letke za izradu listića i cvjetića.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71769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LIKOVNA KULTURA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79" y="1431059"/>
            <a:ext cx="1689563" cy="2608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372" y="1906890"/>
            <a:ext cx="2945682" cy="29456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5909" y="1561677"/>
            <a:ext cx="2309465" cy="17177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334" y="3379731"/>
            <a:ext cx="1658613" cy="165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02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DODATNA NASTAVA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197" y="1599700"/>
            <a:ext cx="5777346" cy="2886000"/>
          </a:xfrm>
        </p:spPr>
        <p:txBody>
          <a:bodyPr/>
          <a:lstStyle/>
          <a:p>
            <a:r>
              <a:rPr lang="hr-HR" sz="1800" dirty="0"/>
              <a:t>Na poveznici ćeš pronaći popis hrvatskih muzeja koji nude virtualne šetnje kroz svoje muzejske postave</a:t>
            </a:r>
            <a:r>
              <a:rPr lang="hr-HR" sz="1800" dirty="0" smtClean="0"/>
              <a:t>.</a:t>
            </a:r>
          </a:p>
          <a:p>
            <a:endParaRPr lang="hr-HR" sz="1800" dirty="0"/>
          </a:p>
          <a:p>
            <a:r>
              <a:rPr lang="hr-HR" sz="1800" dirty="0"/>
              <a:t>Odaberi jedan muzej i potrudi se istražiti i naučiti ponešto o zanimljivostima koje se kriju u muzejima. </a:t>
            </a:r>
            <a:endParaRPr lang="hr-HR" sz="1800" dirty="0" smtClean="0"/>
          </a:p>
          <a:p>
            <a:endParaRPr lang="hr-HR" sz="1800" dirty="0">
              <a:hlinkClick r:id="rId2"/>
            </a:endParaRPr>
          </a:p>
          <a:p>
            <a:r>
              <a:rPr lang="hr-HR" sz="1800" dirty="0" smtClean="0">
                <a:hlinkClick r:id="rId2"/>
              </a:rPr>
              <a:t>VIRTUALNA ŠETNJA HRVATSKIM MUZEJIMA</a:t>
            </a:r>
            <a:endParaRPr lang="hr-HR" sz="1800" dirty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34302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35"/>
          <p:cNvSpPr txBox="1">
            <a:spLocks noGrp="1"/>
          </p:cNvSpPr>
          <p:nvPr>
            <p:ph type="sldNum" idx="12"/>
          </p:nvPr>
        </p:nvSpPr>
        <p:spPr>
          <a:xfrm>
            <a:off x="849050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16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754" name="Google Shape;754;p35"/>
          <p:cNvSpPr txBox="1">
            <a:spLocks noGrp="1"/>
          </p:cNvSpPr>
          <p:nvPr>
            <p:ph type="subTitle" idx="4294967295"/>
          </p:nvPr>
        </p:nvSpPr>
        <p:spPr>
          <a:xfrm>
            <a:off x="3798916" y="1490060"/>
            <a:ext cx="5527963" cy="187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hr-HR" dirty="0"/>
              <a:t>Ovo je sve za danas!</a:t>
            </a:r>
            <a:br>
              <a:rPr lang="hr-HR" dirty="0"/>
            </a:br>
            <a:r>
              <a:rPr lang="hr-HR" dirty="0"/>
              <a:t>Odmori se, </a:t>
            </a:r>
            <a:r>
              <a:rPr lang="hr-HR" dirty="0" smtClean="0"/>
              <a:t>a </a:t>
            </a:r>
            <a:r>
              <a:rPr lang="hr-HR" dirty="0"/>
              <a:t>ja ti šaljem velik zagrljaj!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>Učiteljica Ines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55" name="Google Shape;755;p35"/>
          <p:cNvPicPr preferRelativeResize="0"/>
          <p:nvPr/>
        </p:nvPicPr>
        <p:blipFill rotWithShape="1">
          <a:blip r:embed="rId3">
            <a:alphaModFix/>
          </a:blip>
          <a:srcRect r="62099"/>
          <a:stretch/>
        </p:blipFill>
        <p:spPr>
          <a:xfrm>
            <a:off x="648603" y="0"/>
            <a:ext cx="29208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Hrvatski jezik 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Hrvatski književni jezik i zavičajni govor</a:t>
            </a:r>
          </a:p>
          <a:p>
            <a:endParaRPr lang="hr-HR" dirty="0"/>
          </a:p>
          <a:p>
            <a:r>
              <a:rPr lang="hr-HR" dirty="0" smtClean="0"/>
              <a:t>Ponovi uz </a:t>
            </a:r>
            <a:r>
              <a:rPr lang="hr-HR" dirty="0" smtClean="0">
                <a:hlinkClick r:id="rId2"/>
              </a:rPr>
              <a:t>KVIZ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79936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DOMAĆA ZADAĆA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699" y="1599700"/>
            <a:ext cx="5493089" cy="2886000"/>
          </a:xfrm>
        </p:spPr>
        <p:txBody>
          <a:bodyPr/>
          <a:lstStyle/>
          <a:p>
            <a:r>
              <a:rPr lang="hr-HR" dirty="0"/>
              <a:t>Vježba: Prisjeti se sastavljanja rečenica od zadanih riječi i pisanja rečeničnih znakova na kraju rečenice. </a:t>
            </a:r>
            <a:r>
              <a:rPr lang="hr-HR" b="1" dirty="0"/>
              <a:t>Rečenice piši u bilježnicu. </a:t>
            </a:r>
            <a:endParaRPr lang="hr-HR" b="1" dirty="0" smtClean="0"/>
          </a:p>
          <a:p>
            <a:endParaRPr lang="hr-HR" b="1" dirty="0"/>
          </a:p>
          <a:p>
            <a:r>
              <a:rPr lang="hr-HR" dirty="0" smtClean="0">
                <a:hlinkClick r:id="rId2"/>
              </a:rPr>
              <a:t>VJEŽBA : SASTAVLJANJE REČENICA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87426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MATEMATIKA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Danas ćemo ponoviti zaokruživanje </a:t>
            </a:r>
            <a:r>
              <a:rPr lang="hr-HR" dirty="0" smtClean="0"/>
              <a:t>brojeva.Napiši </a:t>
            </a:r>
            <a:r>
              <a:rPr lang="hr-HR" dirty="0"/>
              <a:t>naslov u bilježnicu </a:t>
            </a:r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„Zaokruživanje brojeva</a:t>
            </a:r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”.  </a:t>
            </a:r>
            <a:r>
              <a:rPr lang="hr-HR" dirty="0" smtClean="0"/>
              <a:t>Pažljivo </a:t>
            </a:r>
            <a:r>
              <a:rPr lang="hr-HR" dirty="0"/>
              <a:t>čitaj sve što piše </a:t>
            </a:r>
            <a:r>
              <a:rPr lang="hr-HR" dirty="0" smtClean="0"/>
              <a:t>i zapisuj </a:t>
            </a:r>
            <a:r>
              <a:rPr lang="hr-HR" dirty="0"/>
              <a:t>zadatke. 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78858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MATEMATIKA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456" y="1599700"/>
            <a:ext cx="4797968" cy="513937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1794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MATEMATIKA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969" y="1599700"/>
            <a:ext cx="5450296" cy="513937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38624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729" y="1599700"/>
            <a:ext cx="46194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70363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MATEMATIKA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955" y="1599700"/>
            <a:ext cx="4247653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386" y="1591387"/>
            <a:ext cx="1170085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6847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MATEMATIKA – prepiši u bilježnicu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792" y="1318000"/>
            <a:ext cx="3326665" cy="865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99" y="1971700"/>
            <a:ext cx="3096253" cy="31073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125" y="2057977"/>
            <a:ext cx="4956478" cy="10607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4125" y="2837098"/>
            <a:ext cx="4956478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20710"/>
      </p:ext>
    </p:extLst>
  </p:cSld>
  <p:clrMapOvr>
    <a:masterClrMapping/>
  </p:clrMapOvr>
</p:sld>
</file>

<file path=ppt/theme/theme1.xml><?xml version="1.0" encoding="utf-8"?>
<a:theme xmlns:a="http://schemas.openxmlformats.org/drawingml/2006/main" name="Lodovico template">
  <a:themeElements>
    <a:clrScheme name="Custom 347">
      <a:dk1>
        <a:srgbClr val="272A36"/>
      </a:dk1>
      <a:lt1>
        <a:srgbClr val="FFFFFF"/>
      </a:lt1>
      <a:dk2>
        <a:srgbClr val="808392"/>
      </a:dk2>
      <a:lt2>
        <a:srgbClr val="E0E0E7"/>
      </a:lt2>
      <a:accent1>
        <a:srgbClr val="FFAD1D"/>
      </a:accent1>
      <a:accent2>
        <a:srgbClr val="EB7700"/>
      </a:accent2>
      <a:accent3>
        <a:srgbClr val="FD7E6B"/>
      </a:accent3>
      <a:accent4>
        <a:srgbClr val="F03131"/>
      </a:accent4>
      <a:accent5>
        <a:srgbClr val="41B5FF"/>
      </a:accent5>
      <a:accent6>
        <a:srgbClr val="1E87CA"/>
      </a:accent6>
      <a:hlink>
        <a:srgbClr val="272A3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339</Words>
  <Application>Microsoft Office PowerPoint</Application>
  <PresentationFormat>On-screen Show (16:9)</PresentationFormat>
  <Paragraphs>59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Barlow Light</vt:lpstr>
      <vt:lpstr>Arial</vt:lpstr>
      <vt:lpstr>Barlow SemiBold</vt:lpstr>
      <vt:lpstr>Lodovico template</vt:lpstr>
      <vt:lpstr>20.5.2020. 4.C</vt:lpstr>
      <vt:lpstr>Hrvatski jezik </vt:lpstr>
      <vt:lpstr>DOMAĆA ZADAĆA</vt:lpstr>
      <vt:lpstr>MATEMATIKA</vt:lpstr>
      <vt:lpstr>MATEMATIKA</vt:lpstr>
      <vt:lpstr>MATEMATIKA</vt:lpstr>
      <vt:lpstr>PowerPoint Presentation</vt:lpstr>
      <vt:lpstr>MATEMATIKA</vt:lpstr>
      <vt:lpstr>MATEMATIKA – prepiši u bilježnicu</vt:lpstr>
      <vt:lpstr>MATEMATIKA</vt:lpstr>
      <vt:lpstr>MATEMATIKA</vt:lpstr>
      <vt:lpstr>TZK </vt:lpstr>
      <vt:lpstr>LIKOVNA KULTURA</vt:lpstr>
      <vt:lpstr>LIKOVNA KULTURA</vt:lpstr>
      <vt:lpstr>DODATNA NASTAVA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20.5.2020. 4.C</dc:title>
  <dc:creator>Nika</dc:creator>
  <cp:lastModifiedBy>Nika</cp:lastModifiedBy>
  <cp:revision>9</cp:revision>
  <dcterms:modified xsi:type="dcterms:W3CDTF">2020-05-19T19:24:09Z</dcterms:modified>
</cp:coreProperties>
</file>