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9.jpeg" ContentType="image/jpeg"/>
  <Override PartName="/ppt/media/image3.png" ContentType="image/png"/>
  <Override PartName="/ppt/media/image4.png" ContentType="image/png"/>
  <Override PartName="/ppt/media/image5.jpeg" ContentType="image/jpeg"/>
  <Override PartName="/ppt/media/image6.png" ContentType="image/png"/>
  <Override PartName="/ppt/media/image8.png" ContentType="image/png"/>
  <Override PartName="/ppt/media/image10.png" ContentType="image/png"/>
  <Override PartName="/ppt/media/image11.jpeg" ContentType="image/jpeg"/>
  <Override PartName="/ppt/media/image12.png" ContentType="image/png"/>
  <Override PartName="/ppt/media/image13.jpeg" ContentType="image/jpeg"/>
  <Override PartName="/ppt/media/image14.png" ContentType="image/png"/>
  <Override PartName="/ppt/media/image15.png" ContentType="image/png"/>
  <Override PartName="/ppt/media/image16.jpeg" ContentType="image/jpeg"/>
  <Override PartName="/ppt/media/image17.png" ContentType="image/png"/>
  <Override PartName="/ppt/media/image18.png" ContentType="image/png"/>
  <Override PartName="/ppt/media/image22.png" ContentType="image/png"/>
  <Override PartName="/ppt/media/image19.jpeg" ContentType="image/jpeg"/>
  <Override PartName="/ppt/media/image20.png" ContentType="image/png"/>
  <Override PartName="/ppt/media/image21.png" ContentType="image/png"/>
  <Override PartName="/ppt/media/image23.png" ContentType="image/png"/>
  <Override PartName="/ppt/media/image2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hr-HR" sz="4400" spc="-1" strike="noStrike">
                <a:latin typeface="Arial"/>
              </a:rPr>
              <a:t>Kliknite za uređivanje oblika naslova teksta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Kliknite za uređivanje oblika teksta</a:t>
            </a:r>
            <a:endParaRPr b="0" lang="hr-H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latin typeface="Arial"/>
              </a:rPr>
              <a:t>Druga razina konture</a:t>
            </a:r>
            <a:endParaRPr b="0" lang="hr-H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400" spc="-1" strike="noStrike">
                <a:latin typeface="Arial"/>
              </a:rPr>
              <a:t>Treća razina konture</a:t>
            </a:r>
            <a:endParaRPr b="0" lang="hr-H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latin typeface="Arial"/>
              </a:rPr>
              <a:t>Četvrta razina kontura</a:t>
            </a:r>
            <a:endParaRPr b="0" lang="hr-H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Peta razina kontura</a:t>
            </a:r>
            <a:endParaRPr b="0" lang="hr-H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Šesta razina kontura</a:t>
            </a:r>
            <a:endParaRPr b="0" lang="hr-H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Sedma razina konture</a:t>
            </a:r>
            <a:endParaRPr b="0" lang="hr-H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../media/image19.jpeg"/><Relationship Id="rId3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image" Target="../media/image21.png"/><Relationship Id="rId3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jpeg"/><Relationship Id="rId3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jpe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15" descr=""/>
          <p:cNvPicPr/>
          <p:nvPr/>
        </p:nvPicPr>
        <p:blipFill>
          <a:blip r:embed="rId2"/>
          <a:stretch/>
        </p:blipFill>
        <p:spPr>
          <a:xfrm>
            <a:off x="0" y="0"/>
            <a:ext cx="9142920" cy="6856920"/>
          </a:xfrm>
          <a:prstGeom prst="rect">
            <a:avLst/>
          </a:prstGeom>
          <a:ln>
            <a:noFill/>
          </a:ln>
        </p:spPr>
      </p:pic>
      <p:graphicFrame>
        <p:nvGraphicFramePr>
          <p:cNvPr id="39" name="Table 1"/>
          <p:cNvGraphicFramePr/>
          <p:nvPr/>
        </p:nvGraphicFramePr>
        <p:xfrm>
          <a:off x="457200" y="277920"/>
          <a:ext cx="8229240" cy="640152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2697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799"/>
                        </a:spcBef>
                      </a:pPr>
                      <a:r>
                        <a:rPr b="0" lang="hr-HR" sz="4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b="0" lang="hr-HR" sz="4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glume</a:t>
                      </a:r>
                      <a:endParaRPr b="0" lang="hr-HR" sz="40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41"/>
                        </a:spcBef>
                      </a:pPr>
                      <a:r>
                        <a:rPr b="1" lang="hr-HR" sz="3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b="1" lang="hr-HR" sz="3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GLUME NA NJOJ</a:t>
                      </a:r>
                      <a:endParaRPr b="0" lang="hr-HR" sz="3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41"/>
                        </a:spcBef>
                      </a:pPr>
                      <a:r>
                        <a:rPr b="1" lang="hr-HR" sz="3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GLEDATELJI</a:t>
                      </a:r>
                      <a:endParaRPr b="0" lang="hr-HR" sz="3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2715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b="0" lang="hr-HR" sz="3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b="0" lang="hr-HR" sz="3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nose kostime</a:t>
                      </a:r>
                      <a:endParaRPr b="0" lang="hr-HR" sz="36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41"/>
                        </a:spcBef>
                      </a:pPr>
                      <a:r>
                        <a:rPr b="1" lang="hr-HR" sz="3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b="1" lang="hr-HR" sz="3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SCENA</a:t>
                      </a:r>
                      <a:endParaRPr b="0" lang="hr-HR" sz="3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41"/>
                        </a:spcBef>
                      </a:pPr>
                      <a:r>
                        <a:rPr b="1" lang="hr-HR" sz="3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hr-HR" sz="3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KARTE ILI ULAZNICE</a:t>
                      </a:r>
                      <a:endParaRPr b="0" lang="hr-HR" sz="3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26828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b="0" lang="hr-HR" sz="3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b="0" lang="hr-HR" sz="3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uloge</a:t>
                      </a:r>
                      <a:endParaRPr b="0" lang="hr-HR" sz="36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41"/>
                        </a:spcBef>
                      </a:pPr>
                      <a:r>
                        <a:rPr b="1" lang="hr-HR" sz="3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BINA</a:t>
                      </a:r>
                      <a:endParaRPr b="0" lang="hr-HR" sz="3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41"/>
                        </a:spcBef>
                      </a:pPr>
                      <a:r>
                        <a:rPr b="1" lang="hr-HR" sz="32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STOLCI</a:t>
                      </a:r>
                      <a:endParaRPr b="0" lang="hr-HR" sz="3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32228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b="1" lang="hr-HR" sz="3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GLUMCI</a:t>
                      </a:r>
                      <a:endParaRPr b="0" lang="hr-HR" sz="36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b="0" lang="hr-HR" sz="3600" spc="-1" strike="noStrike">
                          <a:solidFill>
                            <a:srgbClr val="0563c1"/>
                          </a:solidFill>
                          <a:latin typeface="Arial"/>
                        </a:rPr>
                        <a:t>    </a:t>
                      </a:r>
                      <a:r>
                        <a:rPr b="0" lang="hr-HR" sz="32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POZORNICA</a:t>
                      </a:r>
                      <a:endParaRPr b="0" lang="hr-HR" sz="3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b="0" lang="hr-HR" sz="3600" spc="-1" strike="noStrike">
                          <a:solidFill>
                            <a:srgbClr val="0563c1"/>
                          </a:solidFill>
                          <a:latin typeface="Arial"/>
                        </a:rPr>
                        <a:t>    </a:t>
                      </a:r>
                      <a:r>
                        <a:rPr b="0" lang="hr-HR" sz="32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GLEDALIŠTE</a:t>
                      </a:r>
                      <a:endParaRPr b="0" lang="hr-HR" sz="3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270080">
                <a:tc gridSpan="3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b="0" lang="hr-HR" sz="5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</a:t>
                      </a:r>
                      <a:r>
                        <a:rPr b="0" lang="hr-HR" sz="5400" spc="-1" strike="noStrike">
                          <a:solidFill>
                            <a:srgbClr val="ff3300"/>
                          </a:solidFill>
                          <a:latin typeface="Arial"/>
                        </a:rPr>
                        <a:t>  </a:t>
                      </a:r>
                      <a:r>
                        <a:rPr b="0" lang="hr-HR" sz="32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KAZALIŠNA PREDSTAVA</a:t>
                      </a:r>
                      <a:endParaRPr b="0" lang="hr-HR" sz="32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40" name="CustomShape 2"/>
          <p:cNvSpPr/>
          <p:nvPr/>
        </p:nvSpPr>
        <p:spPr>
          <a:xfrm>
            <a:off x="442800" y="285840"/>
            <a:ext cx="2784960" cy="1284840"/>
          </a:xfrm>
          <a:prstGeom prst="rect">
            <a:avLst/>
          </a:prstGeom>
          <a:solidFill>
            <a:srgbClr val="ffff99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A1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457200" y="1571760"/>
            <a:ext cx="2784960" cy="1356120"/>
          </a:xfrm>
          <a:prstGeom prst="rect">
            <a:avLst/>
          </a:prstGeom>
          <a:solidFill>
            <a:srgbClr val="ffff99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A2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456480" y="2896200"/>
            <a:ext cx="2784960" cy="1222920"/>
          </a:xfrm>
          <a:prstGeom prst="rect">
            <a:avLst/>
          </a:prstGeom>
          <a:solidFill>
            <a:srgbClr val="ffff99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A3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504000" y="4119120"/>
            <a:ext cx="2784960" cy="1294200"/>
          </a:xfrm>
          <a:prstGeom prst="rect">
            <a:avLst/>
          </a:prstGeom>
          <a:solidFill>
            <a:srgbClr val="ffff00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A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44" name="CustomShape 6"/>
          <p:cNvSpPr/>
          <p:nvPr/>
        </p:nvSpPr>
        <p:spPr>
          <a:xfrm>
            <a:off x="3242520" y="2918880"/>
            <a:ext cx="2742120" cy="1222920"/>
          </a:xfrm>
          <a:prstGeom prst="rect">
            <a:avLst/>
          </a:prstGeom>
          <a:solidFill>
            <a:srgbClr val="ffff99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B3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45" name="CustomShape 7"/>
          <p:cNvSpPr/>
          <p:nvPr/>
        </p:nvSpPr>
        <p:spPr>
          <a:xfrm>
            <a:off x="3249720" y="1556640"/>
            <a:ext cx="2742120" cy="1356120"/>
          </a:xfrm>
          <a:prstGeom prst="rect">
            <a:avLst/>
          </a:prstGeom>
          <a:solidFill>
            <a:srgbClr val="ffff99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B2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46" name="CustomShape 8"/>
          <p:cNvSpPr/>
          <p:nvPr/>
        </p:nvSpPr>
        <p:spPr>
          <a:xfrm>
            <a:off x="3228840" y="269640"/>
            <a:ext cx="2742120" cy="1284840"/>
          </a:xfrm>
          <a:prstGeom prst="rect">
            <a:avLst/>
          </a:prstGeom>
          <a:solidFill>
            <a:srgbClr val="ffff99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B1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47" name="CustomShape 9"/>
          <p:cNvSpPr/>
          <p:nvPr/>
        </p:nvSpPr>
        <p:spPr>
          <a:xfrm>
            <a:off x="3229200" y="4103280"/>
            <a:ext cx="2742120" cy="1315080"/>
          </a:xfrm>
          <a:prstGeom prst="rect">
            <a:avLst/>
          </a:prstGeom>
          <a:solidFill>
            <a:srgbClr val="ffff00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B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48" name="CustomShape 10"/>
          <p:cNvSpPr/>
          <p:nvPr/>
        </p:nvSpPr>
        <p:spPr>
          <a:xfrm>
            <a:off x="5975640" y="257400"/>
            <a:ext cx="2742120" cy="1284840"/>
          </a:xfrm>
          <a:prstGeom prst="rect">
            <a:avLst/>
          </a:prstGeom>
          <a:solidFill>
            <a:srgbClr val="ffff99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C1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49" name="CustomShape 11"/>
          <p:cNvSpPr/>
          <p:nvPr/>
        </p:nvSpPr>
        <p:spPr>
          <a:xfrm>
            <a:off x="5974200" y="1532160"/>
            <a:ext cx="2742120" cy="1356120"/>
          </a:xfrm>
          <a:prstGeom prst="rect">
            <a:avLst/>
          </a:prstGeom>
          <a:solidFill>
            <a:srgbClr val="ffff99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C2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50" name="CustomShape 12"/>
          <p:cNvSpPr/>
          <p:nvPr/>
        </p:nvSpPr>
        <p:spPr>
          <a:xfrm>
            <a:off x="5979240" y="2879280"/>
            <a:ext cx="2742120" cy="1222920"/>
          </a:xfrm>
          <a:prstGeom prst="rect">
            <a:avLst/>
          </a:prstGeom>
          <a:solidFill>
            <a:srgbClr val="ffff99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C3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51" name="CustomShape 13"/>
          <p:cNvSpPr/>
          <p:nvPr/>
        </p:nvSpPr>
        <p:spPr>
          <a:xfrm>
            <a:off x="5990760" y="4105440"/>
            <a:ext cx="2742120" cy="1294200"/>
          </a:xfrm>
          <a:prstGeom prst="rect">
            <a:avLst/>
          </a:prstGeom>
          <a:solidFill>
            <a:srgbClr val="ffff00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3200" spc="-1" strike="noStrike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 b="0" lang="hr-HR" sz="3200" spc="-1" strike="noStrike">
              <a:latin typeface="Arial"/>
            </a:endParaRPr>
          </a:p>
        </p:txBody>
      </p:sp>
      <p:sp>
        <p:nvSpPr>
          <p:cNvPr id="52" name="CustomShape 14"/>
          <p:cNvSpPr/>
          <p:nvPr/>
        </p:nvSpPr>
        <p:spPr>
          <a:xfrm>
            <a:off x="447120" y="5374080"/>
            <a:ext cx="8285760" cy="1284840"/>
          </a:xfrm>
          <a:prstGeom prst="rect">
            <a:avLst/>
          </a:prstGeom>
          <a:gradFill rotWithShape="0">
            <a:gsLst>
              <a:gs pos="0">
                <a:srgbClr val="80b761"/>
              </a:gs>
              <a:gs pos="100000">
                <a:srgbClr val="6fb142"/>
              </a:gs>
            </a:gsLst>
            <a:lin ang="5400000"/>
          </a:gradFill>
          <a:ln>
            <a:solidFill>
              <a:srgbClr val="6dac43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restart="whenNotActive" nodeType="interactiveSeq" fill="hold">
                <p:childTnLst>
                  <p:par>
                    <p:cTn id="3" fill="hold"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out">
                                      <p:cBhvr additive="repl"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8" restart="whenNotActive" nodeType="interactiveSeq" fill="hold">
                <p:childTnLst>
                  <p:par>
                    <p:cTn id="9" fill="hold"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out">
                                      <p:cBhvr additive="repl"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14" restart="whenNotActive" nodeType="interactiveSeq" fill="hold">
                <p:childTnLst>
                  <p:par>
                    <p:cTn id="15" fill="hold"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out">
                                      <p:cBhvr additive="repl"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20" restart="whenNotActive" nodeType="interactiveSeq" fill="hold">
                <p:childTnLst>
                  <p:par>
                    <p:cTn id="21" fill="hold"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out">
                                      <p:cBhvr additive="repl"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26" restart="whenNotActive" nodeType="interactiveSeq" fill="hold">
                <p:childTnLst>
                  <p:par>
                    <p:cTn id="27" fill="hold"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out">
                                      <p:cBhvr additive="repl"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32" restart="whenNotActive" nodeType="interactiveSeq" fill="hold">
                <p:childTnLst>
                  <p:par>
                    <p:cTn id="33" fill="hold"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out">
                                      <p:cBhvr additive="repl"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38" restart="whenNotActive" nodeType="interactiveSeq" fill="hold">
                <p:childTnLst>
                  <p:par>
                    <p:cTn id="39" fill="hold"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out">
                                      <p:cBhvr additive="repl"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44" restart="whenNotActive" nodeType="interactiveSeq" fill="hold">
                <p:childTnLst>
                  <p:par>
                    <p:cTn id="45" fill="hold"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out">
                                      <p:cBhvr additive="repl"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50" restart="whenNotActive" nodeType="interactiveSeq" fill="hold">
                <p:childTnLst>
                  <p:par>
                    <p:cTn id="51" fill="hold"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out">
                                      <p:cBhvr additive="repl"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56" restart="whenNotActive" nodeType="interactiveSeq" fill="hold">
                <p:childTnLst>
                  <p:par>
                    <p:cTn id="57" fill="hold"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out">
                                      <p:cBhvr additive="repl"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62" restart="whenNotActive" nodeType="interactiveSeq" fill="hold">
                <p:childTnLst>
                  <p:par>
                    <p:cTn id="63" fill="hold"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out">
                                      <p:cBhvr additive="repl"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68" restart="whenNotActive" nodeType="interactiveSeq" fill="hold">
                <p:childTnLst>
                  <p:par>
                    <p:cTn id="69" fill="hold"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out">
                                      <p:cBhvr additive="repl"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74" restart="whenNotActive" nodeType="interactiveSeq" fill="hold">
                <p:childTnLst>
                  <p:par>
                    <p:cTn id="75" fill="hold"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out">
                                      <p:cBhvr additive="repl"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500040" y="785880"/>
            <a:ext cx="8228520" cy="73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hr-HR" sz="7200" spc="-1" strike="noStrike">
                <a:solidFill>
                  <a:srgbClr val="ffffff"/>
                </a:solidFill>
                <a:latin typeface="Calibri Light"/>
                <a:ea typeface="DejaVu Sans"/>
              </a:rPr>
              <a:t>POZIVNICE I PLAKAT</a:t>
            </a:r>
            <a:endParaRPr b="0" lang="hr-HR" sz="7200" spc="-1" strike="noStrike">
              <a:latin typeface="Arial"/>
            </a:endParaRPr>
          </a:p>
        </p:txBody>
      </p:sp>
      <p:sp>
        <p:nvSpPr>
          <p:cNvPr id="76" name="CustomShape 2"/>
          <p:cNvSpPr/>
          <p:nvPr/>
        </p:nvSpPr>
        <p:spPr>
          <a:xfrm>
            <a:off x="500040" y="0"/>
            <a:ext cx="8228520" cy="6356880"/>
          </a:xfrm>
          <a:prstGeom prst="rect">
            <a:avLst/>
          </a:prstGeom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>
            <a:noAutofit/>
          </a:bodyPr>
          <a:p>
            <a:pPr marL="343080" indent="-342000">
              <a:lnSpc>
                <a:spcPct val="100000"/>
              </a:lnSpc>
              <a:spcBef>
                <a:spcPts val="1321"/>
              </a:spcBef>
              <a:buClr>
                <a:srgbClr val="ffffff"/>
              </a:buClr>
              <a:buFont typeface="Arial"/>
              <a:buChar char="•"/>
            </a:pPr>
            <a:r>
              <a:rPr b="0" lang="hr-HR" sz="6600" spc="-1" strike="noStrike">
                <a:solidFill>
                  <a:srgbClr val="ffffff"/>
                </a:solidFill>
                <a:latin typeface="Calibri"/>
                <a:ea typeface="DejaVu Sans"/>
              </a:rPr>
              <a:t>Pozivnice i plakati pozivaju na određeno mjesto i u određeno vrijeme na kazališnu predstavu.</a:t>
            </a:r>
            <a:endParaRPr b="0" lang="hr-HR" sz="6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hr-HR" sz="6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3" dur="indefinite" restart="never" nodeType="tmRoot">
          <p:childTnLst>
            <p:seq>
              <p:cTn id="104" dur="indefinite" nodeType="mainSeq">
                <p:childTnLst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9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0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2" descr=""/>
          <p:cNvPicPr/>
          <p:nvPr/>
        </p:nvPicPr>
        <p:blipFill>
          <a:blip r:embed="rId2"/>
          <a:stretch/>
        </p:blipFill>
        <p:spPr>
          <a:xfrm>
            <a:off x="785880" y="1428840"/>
            <a:ext cx="7142760" cy="5330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2" descr=""/>
          <p:cNvPicPr/>
          <p:nvPr/>
        </p:nvPicPr>
        <p:blipFill>
          <a:blip r:embed="rId2"/>
          <a:stretch/>
        </p:blipFill>
        <p:spPr>
          <a:xfrm>
            <a:off x="857160" y="1500120"/>
            <a:ext cx="6856920" cy="5142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428760" y="285840"/>
            <a:ext cx="8228520" cy="73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hr-HR" sz="7200" spc="-1" strike="noStrike">
                <a:solidFill>
                  <a:srgbClr val="ffffff"/>
                </a:solidFill>
                <a:latin typeface="Calibri Light"/>
                <a:ea typeface="DejaVu Sans"/>
              </a:rPr>
              <a:t>KAZALIŠTE</a:t>
            </a:r>
            <a:endParaRPr b="0" lang="hr-HR" sz="7200" spc="-1" strike="noStrike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428760" y="432000"/>
            <a:ext cx="8228520" cy="5580000"/>
          </a:xfrm>
          <a:prstGeom prst="rect">
            <a:avLst/>
          </a:prstGeom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>
            <a:noAutofit/>
          </a:bodyPr>
          <a:p>
            <a:pPr marL="343080" indent="-342000">
              <a:lnSpc>
                <a:spcPct val="100000"/>
              </a:lnSpc>
              <a:spcBef>
                <a:spcPts val="1321"/>
              </a:spcBef>
              <a:buClr>
                <a:srgbClr val="ffffff"/>
              </a:buClr>
              <a:buFont typeface="Arial"/>
              <a:buChar char="•"/>
            </a:pPr>
            <a:r>
              <a:rPr b="0" lang="hr-HR" sz="6600" spc="-1" strike="noStrike">
                <a:solidFill>
                  <a:srgbClr val="ffffff"/>
                </a:solidFill>
                <a:latin typeface="Calibri"/>
                <a:ea typeface="DejaVu Sans"/>
              </a:rPr>
              <a:t>Podatke sa  slijedećeg slajda prepiši u bilježnicu i zapamti.  To trebaš znati o kazalištu.</a:t>
            </a:r>
            <a:endParaRPr b="0" lang="hr-HR" sz="66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321"/>
              </a:spcBef>
              <a:buClr>
                <a:srgbClr val="ffffff"/>
              </a:buClr>
              <a:buFont typeface="Arial"/>
              <a:buChar char="•"/>
            </a:pPr>
            <a:endParaRPr b="0" lang="hr-HR" sz="6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hr-HR" sz="6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1" dur="indefinite" restart="never" nodeType="tmRoot">
          <p:childTnLst>
            <p:seq>
              <p:cTn id="112" dur="indefinite" nodeType="mainSeq">
                <p:childTnLst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7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8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63360" y="-895320"/>
            <a:ext cx="2466000" cy="184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2"/>
          <p:cNvSpPr/>
          <p:nvPr/>
        </p:nvSpPr>
        <p:spPr>
          <a:xfrm>
            <a:off x="285840" y="244800"/>
            <a:ext cx="8428680" cy="618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lang="hr-HR" sz="4000" spc="-1" strike="noStrike">
                <a:solidFill>
                  <a:srgbClr val="548235"/>
                </a:solidFill>
                <a:latin typeface="Calibri"/>
                <a:ea typeface="Times New Roman"/>
              </a:rPr>
              <a:t>Kazalište -  kazališna predstava</a:t>
            </a:r>
            <a:endParaRPr b="0" lang="hr-HR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hr-HR" sz="4000" spc="-1" strike="noStrike" u="sng">
                <a:solidFill>
                  <a:srgbClr val="548235"/>
                </a:solidFill>
                <a:uFillTx/>
                <a:latin typeface="Calibri"/>
                <a:ea typeface="Times New Roman"/>
              </a:rPr>
              <a:t>Glumci</a:t>
            </a:r>
            <a:r>
              <a:rPr b="0" lang="hr-HR" sz="4000" spc="-1" strike="noStrike">
                <a:solidFill>
                  <a:srgbClr val="548235"/>
                </a:solidFill>
                <a:latin typeface="Calibri"/>
                <a:ea typeface="Times New Roman"/>
              </a:rPr>
              <a:t> </a:t>
            </a:r>
            <a:r>
              <a:rPr b="0" lang="hr-HR" sz="4000" spc="-1" strike="noStrike">
                <a:solidFill>
                  <a:srgbClr val="000000"/>
                </a:solidFill>
                <a:latin typeface="Calibri"/>
                <a:ea typeface="Times New Roman"/>
              </a:rPr>
              <a:t>- glume i igraju uloge</a:t>
            </a:r>
            <a:endParaRPr b="0" lang="hr-HR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hr-HR" sz="4000" spc="-1" strike="noStrike" u="sng">
                <a:solidFill>
                  <a:srgbClr val="548235"/>
                </a:solidFill>
                <a:uFillTx/>
                <a:latin typeface="Calibri"/>
                <a:ea typeface="Times New Roman"/>
              </a:rPr>
              <a:t>Pozornica</a:t>
            </a:r>
            <a:r>
              <a:rPr b="0" lang="hr-HR" sz="4000" spc="-1" strike="noStrike">
                <a:solidFill>
                  <a:srgbClr val="548235"/>
                </a:solidFill>
                <a:latin typeface="Calibri"/>
                <a:ea typeface="Times New Roman"/>
              </a:rPr>
              <a:t> </a:t>
            </a:r>
            <a:r>
              <a:rPr b="0" lang="hr-HR" sz="4000" spc="-1" strike="noStrike">
                <a:solidFill>
                  <a:srgbClr val="000000"/>
                </a:solidFill>
                <a:latin typeface="Calibri"/>
                <a:ea typeface="Times New Roman"/>
              </a:rPr>
              <a:t>- glumci glume na njoj</a:t>
            </a:r>
            <a:endParaRPr b="0" lang="hr-HR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hr-HR" sz="4000" spc="-1" strike="noStrike" u="sng">
                <a:solidFill>
                  <a:srgbClr val="548235"/>
                </a:solidFill>
                <a:uFillTx/>
                <a:latin typeface="Calibri"/>
                <a:ea typeface="Times New Roman"/>
              </a:rPr>
              <a:t>Pozivnice i plakat </a:t>
            </a:r>
            <a:r>
              <a:rPr b="0" lang="hr-HR" sz="4000" spc="-1" strike="noStrike">
                <a:solidFill>
                  <a:srgbClr val="000000"/>
                </a:solidFill>
                <a:latin typeface="Calibri"/>
                <a:ea typeface="Times New Roman"/>
              </a:rPr>
              <a:t>- pozivaju na određeno mjesto i u određeno vrijeme na kazališnu predstavu</a:t>
            </a:r>
            <a:endParaRPr b="0" lang="hr-HR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hr-HR" sz="4000" spc="-1" strike="noStrike" u="sng">
                <a:solidFill>
                  <a:srgbClr val="548235"/>
                </a:solidFill>
                <a:uFillTx/>
                <a:latin typeface="Calibri"/>
                <a:ea typeface="Times New Roman"/>
              </a:rPr>
              <a:t>Gledalište</a:t>
            </a:r>
            <a:r>
              <a:rPr b="0" lang="hr-HR" sz="4000" spc="-1" strike="noStrike">
                <a:solidFill>
                  <a:srgbClr val="548235"/>
                </a:solidFill>
                <a:latin typeface="Calibri"/>
                <a:ea typeface="Times New Roman"/>
              </a:rPr>
              <a:t> </a:t>
            </a:r>
            <a:r>
              <a:rPr b="0" lang="hr-HR" sz="4000" spc="-1" strike="noStrike">
                <a:solidFill>
                  <a:srgbClr val="000000"/>
                </a:solidFill>
                <a:latin typeface="Calibri"/>
                <a:ea typeface="Times New Roman"/>
              </a:rPr>
              <a:t>- za gledatelje</a:t>
            </a:r>
            <a:endParaRPr b="0" lang="hr-HR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hr-HR" sz="4000" spc="-1" strike="noStrike" u="sng">
                <a:solidFill>
                  <a:srgbClr val="548235"/>
                </a:solidFill>
                <a:uFillTx/>
                <a:latin typeface="Calibri"/>
                <a:ea typeface="Times New Roman"/>
              </a:rPr>
              <a:t>Kazalište</a:t>
            </a:r>
            <a:r>
              <a:rPr b="0" lang="hr-HR" sz="4000" spc="-1" strike="noStrike">
                <a:solidFill>
                  <a:srgbClr val="000000"/>
                </a:solidFill>
                <a:latin typeface="Calibri"/>
                <a:ea typeface="Times New Roman"/>
              </a:rPr>
              <a:t> je kulturna ustanova. Za vrijeme kazališne predstave pristojno se ponašamo. </a:t>
            </a:r>
            <a:endParaRPr b="0" lang="hr-HR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428760" y="1500120"/>
            <a:ext cx="8228520" cy="12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hr-HR" sz="7200" spc="-1" strike="noStrike">
                <a:solidFill>
                  <a:srgbClr val="ffffff"/>
                </a:solidFill>
                <a:latin typeface="Calibri Light"/>
                <a:ea typeface="DejaVu Sans"/>
              </a:rPr>
              <a:t>GLEDALIŠTE</a:t>
            </a:r>
            <a:endParaRPr b="0" lang="hr-HR" sz="7200" spc="-1" strike="noStrike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500040" y="72000"/>
            <a:ext cx="8228520" cy="6192000"/>
          </a:xfrm>
          <a:prstGeom prst="rect">
            <a:avLst/>
          </a:prstGeom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>
            <a:noAutofit/>
          </a:bodyPr>
          <a:p>
            <a:pPr marL="343080" indent="-342000">
              <a:lnSpc>
                <a:spcPct val="100000"/>
              </a:lnSpc>
              <a:spcBef>
                <a:spcPts val="1321"/>
              </a:spcBef>
              <a:buClr>
                <a:srgbClr val="ffffff"/>
              </a:buClr>
              <a:buFont typeface="Arial"/>
              <a:buChar char="•"/>
            </a:pPr>
            <a:r>
              <a:rPr b="0" lang="hr-HR" sz="6600" spc="-1" strike="noStrike">
                <a:solidFill>
                  <a:srgbClr val="ffffff"/>
                </a:solidFill>
                <a:latin typeface="Calibri"/>
                <a:ea typeface="DejaVu Sans"/>
              </a:rPr>
              <a:t>O kazalištu pročitaj u čitanci na 132. i 133.str.Napiši u kojim si kazalištima bio /la.</a:t>
            </a:r>
            <a:endParaRPr b="0" lang="hr-HR" sz="66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321"/>
              </a:spcBef>
              <a:buClr>
                <a:srgbClr val="ffffff"/>
              </a:buClr>
              <a:buFont typeface="Arial"/>
              <a:buChar char="•"/>
            </a:pPr>
            <a:r>
              <a:rPr b="0" lang="hr-HR" sz="6600" spc="-1" strike="noStrike">
                <a:solidFill>
                  <a:srgbClr val="ffffff"/>
                </a:solidFill>
                <a:latin typeface="Calibri"/>
                <a:ea typeface="DejaVu Sans"/>
              </a:rPr>
              <a:t>Pogledaj predstavu Carevo novo ruho</a:t>
            </a:r>
            <a:endParaRPr b="0" lang="hr-HR" sz="6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hr-HR" sz="6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9" dur="indefinite" restart="never" nodeType="tmRoot">
          <p:childTnLst>
            <p:seq>
              <p:cTn id="120" dur="indefinite" nodeType="mainSeq">
                <p:childTnLst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5" dur="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6" dur="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428760" y="1500120"/>
            <a:ext cx="8228520" cy="73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hr-HR" sz="7200" spc="-1" strike="noStrike">
                <a:solidFill>
                  <a:srgbClr val="ffffff"/>
                </a:solidFill>
                <a:latin typeface="Calibri Light"/>
                <a:ea typeface="DejaVu Sans"/>
              </a:rPr>
              <a:t>POZORNICA</a:t>
            </a:r>
            <a:endParaRPr b="0" lang="hr-HR" sz="7200" spc="-1" strike="noStrike"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500040" y="144000"/>
            <a:ext cx="8228520" cy="6551640"/>
          </a:xfrm>
          <a:prstGeom prst="rect">
            <a:avLst/>
          </a:prstGeom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>
            <a:noAutofit/>
          </a:bodyPr>
          <a:p>
            <a:pPr marL="343080" indent="-342000">
              <a:lnSpc>
                <a:spcPct val="100000"/>
              </a:lnSpc>
              <a:spcBef>
                <a:spcPts val="1321"/>
              </a:spcBef>
              <a:buClr>
                <a:srgbClr val="ffffff"/>
              </a:buClr>
              <a:buFont typeface="Arial"/>
              <a:buChar char="•"/>
            </a:pPr>
            <a:r>
              <a:rPr b="0" lang="hr-HR" sz="6600" spc="-1" strike="noStrike">
                <a:solidFill>
                  <a:srgbClr val="ffffff"/>
                </a:solidFill>
                <a:latin typeface="Calibri"/>
                <a:ea typeface="DejaVu Sans"/>
              </a:rPr>
              <a:t>Kazalište</a:t>
            </a:r>
            <a:endParaRPr b="0" lang="hr-HR" sz="66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321"/>
              </a:spcBef>
              <a:buClr>
                <a:srgbClr val="ffffff"/>
              </a:buClr>
              <a:buFont typeface="Arial"/>
              <a:buChar char="•"/>
            </a:pPr>
            <a:r>
              <a:rPr b="0" lang="hr-HR" sz="6600" spc="-1" strike="noStrike">
                <a:solidFill>
                  <a:srgbClr val="ffffff"/>
                </a:solidFill>
                <a:latin typeface="Calibri"/>
                <a:ea typeface="DejaVu Sans"/>
              </a:rPr>
              <a:t>Na slijedećim slajdovima su kazališta. Prisjeti se jesi li bio / bila u nekom od njih? </a:t>
            </a:r>
            <a:endParaRPr b="0" lang="hr-HR" sz="6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hr-HR" sz="6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0" dur="indefinite" restart="never" nodeType="tmRoot">
          <p:childTnLst>
            <p:seq>
              <p:cTn id="81" dur="indefinite" nodeType="mainSeq">
                <p:childTnLst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fill="hold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6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7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571320" y="6000840"/>
            <a:ext cx="7999920" cy="638280"/>
          </a:xfrm>
          <a:prstGeom prst="rect">
            <a:avLst/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hr-HR" sz="3600" spc="-1" strike="noStrike">
                <a:solidFill>
                  <a:srgbClr val="eff7eb"/>
                </a:solidFill>
                <a:latin typeface="Calibri"/>
                <a:ea typeface="DejaVu Sans"/>
              </a:rPr>
              <a:t>Hrvatsko narodno kazalište u Zagrebu</a:t>
            </a:r>
            <a:endParaRPr b="0" lang="hr-HR" sz="3600" spc="-1" strike="noStrike"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63360" y="-841320"/>
            <a:ext cx="2618280" cy="174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7" name="Picture 6" descr=""/>
          <p:cNvPicPr/>
          <p:nvPr/>
        </p:nvPicPr>
        <p:blipFill>
          <a:blip r:embed="rId2"/>
          <a:stretch/>
        </p:blipFill>
        <p:spPr>
          <a:xfrm>
            <a:off x="571320" y="1428840"/>
            <a:ext cx="7999920" cy="4499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8" dur="indefinite" restart="never" nodeType="tmRoot">
          <p:childTnLst>
            <p:seq>
              <p:cTn id="89" dur="indefinite" nodeType="mainSeq">
                <p:childTnLst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nodeType="clickEffect" fill="hold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 additive="repl"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63360" y="-743040"/>
            <a:ext cx="2284920" cy="1522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CustomShape 2"/>
          <p:cNvSpPr/>
          <p:nvPr/>
        </p:nvSpPr>
        <p:spPr>
          <a:xfrm>
            <a:off x="63360" y="-743040"/>
            <a:ext cx="2284920" cy="1522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0" name="Picture 8" descr=""/>
          <p:cNvPicPr/>
          <p:nvPr/>
        </p:nvPicPr>
        <p:blipFill>
          <a:blip r:embed="rId2"/>
          <a:stretch/>
        </p:blipFill>
        <p:spPr>
          <a:xfrm>
            <a:off x="642960" y="1500120"/>
            <a:ext cx="8074800" cy="4856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63360" y="-841320"/>
            <a:ext cx="2618280" cy="174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2"/>
          <p:cNvSpPr/>
          <p:nvPr/>
        </p:nvSpPr>
        <p:spPr>
          <a:xfrm>
            <a:off x="63360" y="-901800"/>
            <a:ext cx="2446920" cy="186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3"/>
          <p:cNvSpPr/>
          <p:nvPr/>
        </p:nvSpPr>
        <p:spPr>
          <a:xfrm>
            <a:off x="63360" y="-895320"/>
            <a:ext cx="2466000" cy="184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4"/>
          <p:cNvSpPr/>
          <p:nvPr/>
        </p:nvSpPr>
        <p:spPr>
          <a:xfrm>
            <a:off x="63360" y="-887400"/>
            <a:ext cx="2437200" cy="182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5" name="Picture 4" descr=""/>
          <p:cNvPicPr/>
          <p:nvPr/>
        </p:nvPicPr>
        <p:blipFill>
          <a:blip r:embed="rId2"/>
          <a:stretch/>
        </p:blipFill>
        <p:spPr>
          <a:xfrm>
            <a:off x="714240" y="1428840"/>
            <a:ext cx="7428600" cy="4552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63360" y="-841320"/>
            <a:ext cx="2618280" cy="174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2"/>
          <p:cNvSpPr/>
          <p:nvPr/>
        </p:nvSpPr>
        <p:spPr>
          <a:xfrm>
            <a:off x="63360" y="-901800"/>
            <a:ext cx="2446920" cy="186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3"/>
          <p:cNvSpPr/>
          <p:nvPr/>
        </p:nvSpPr>
        <p:spPr>
          <a:xfrm>
            <a:off x="63360" y="-895320"/>
            <a:ext cx="2466000" cy="184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9" name="Picture 6" descr=""/>
          <p:cNvPicPr/>
          <p:nvPr/>
        </p:nvPicPr>
        <p:blipFill>
          <a:blip r:embed="rId2"/>
          <a:stretch/>
        </p:blipFill>
        <p:spPr>
          <a:xfrm>
            <a:off x="714240" y="1571760"/>
            <a:ext cx="6856920" cy="4285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2" descr=""/>
          <p:cNvPicPr/>
          <p:nvPr/>
        </p:nvPicPr>
        <p:blipFill>
          <a:blip r:embed="rId2"/>
          <a:stretch/>
        </p:blipFill>
        <p:spPr>
          <a:xfrm>
            <a:off x="857160" y="1500120"/>
            <a:ext cx="6999840" cy="4451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428760" y="1500120"/>
            <a:ext cx="8228520" cy="73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hr-HR" sz="7200" spc="-1" strike="noStrike">
                <a:solidFill>
                  <a:srgbClr val="ffffff"/>
                </a:solidFill>
                <a:latin typeface="Calibri Light"/>
                <a:ea typeface="DejaVu Sans"/>
              </a:rPr>
              <a:t>GLUMCI</a:t>
            </a:r>
            <a:endParaRPr b="0" lang="hr-HR" sz="7200" spc="-1" strike="noStrike">
              <a:latin typeface="Arial"/>
            </a:endParaRPr>
          </a:p>
        </p:txBody>
      </p:sp>
      <p:sp>
        <p:nvSpPr>
          <p:cNvPr id="72" name="CustomShape 2"/>
          <p:cNvSpPr/>
          <p:nvPr/>
        </p:nvSpPr>
        <p:spPr>
          <a:xfrm>
            <a:off x="500040" y="576000"/>
            <a:ext cx="8228520" cy="4566240"/>
          </a:xfrm>
          <a:prstGeom prst="rect">
            <a:avLst/>
          </a:prstGeom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>
            <a:noAutofit/>
          </a:bodyPr>
          <a:p>
            <a:pPr marL="343080" indent="-342000">
              <a:lnSpc>
                <a:spcPct val="100000"/>
              </a:lnSpc>
              <a:spcBef>
                <a:spcPts val="1321"/>
              </a:spcBef>
              <a:buClr>
                <a:srgbClr val="ffffff"/>
              </a:buClr>
              <a:buFont typeface="Arial"/>
              <a:buChar char="•"/>
            </a:pPr>
            <a:r>
              <a:rPr b="0" lang="hr-HR" sz="6600" spc="-1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b="0" lang="hr-HR" sz="6600" spc="-1" strike="noStrike">
                <a:solidFill>
                  <a:srgbClr val="ffffff"/>
                </a:solidFill>
                <a:latin typeface="Calibri"/>
                <a:ea typeface="DejaVu Sans"/>
              </a:rPr>
              <a:t>Glumci - glume i igraju uloge</a:t>
            </a:r>
            <a:endParaRPr b="0" lang="hr-HR" sz="6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hr-HR" sz="6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5" dur="indefinite" restart="never" nodeType="tmRoot">
          <p:childTnLst>
            <p:seq>
              <p:cTn id="96" dur="indefinite" nodeType="mainSeq">
                <p:childTnLst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1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2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63360" y="-955800"/>
            <a:ext cx="2323080" cy="197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4" name="Picture 6" descr=""/>
          <p:cNvPicPr/>
          <p:nvPr/>
        </p:nvPicPr>
        <p:blipFill>
          <a:blip r:embed="rId2"/>
          <a:stretch/>
        </p:blipFill>
        <p:spPr>
          <a:xfrm>
            <a:off x="785880" y="1571760"/>
            <a:ext cx="7428600" cy="4942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PK</Template>
  <TotalTime>125</TotalTime>
  <Application>LibreOffice/6.2.5.2$Windows_X86_64 LibreOffice_project/1ec314fa52f458adc18c4f025c545a4e8b22c159</Application>
  <Words>159</Words>
  <Paragraphs>51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2013-01-19T10:59:04Z</dcterms:created>
  <dc:creator>Ivana Gluhačić</dc:creator>
  <dc:description/>
  <dc:language>hr-HR</dc:language>
  <cp:lastModifiedBy/>
  <dcterms:modified xsi:type="dcterms:W3CDTF">2020-05-19T18:00:12Z</dcterms:modified>
  <cp:revision>21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19</vt:i4>
  </property>
</Properties>
</file>