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9"/>
  </p:notesMasterIdLst>
  <p:sldIdLst>
    <p:sldId id="256" r:id="rId2"/>
    <p:sldId id="278" r:id="rId3"/>
    <p:sldId id="276" r:id="rId4"/>
    <p:sldId id="281" r:id="rId5"/>
    <p:sldId id="277" r:id="rId6"/>
    <p:sldId id="279" r:id="rId7"/>
    <p:sldId id="263" r:id="rId8"/>
  </p:sldIdLst>
  <p:sldSz cx="12192000" cy="6858000"/>
  <p:notesSz cx="6858000" cy="9144000"/>
  <p:embeddedFontLst>
    <p:embeddedFont>
      <p:font typeface="Barlow Condensed" panose="020B0604020202020204" charset="-18"/>
      <p:regular r:id="rId10"/>
      <p:bold r:id="rId11"/>
      <p:italic r:id="rId12"/>
      <p:boldItalic r:id="rId13"/>
    </p:embeddedFont>
    <p:embeddedFont>
      <p:font typeface="Sarala" panose="020B0604020202020204" charset="-18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Unica One" panose="020B0604020202020204" charset="-18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9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26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29332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51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5a5c374d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5a5c374d8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419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3F3F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695166" y="0"/>
            <a:ext cx="3494236" cy="2090211"/>
          </a:xfrm>
          <a:custGeom>
            <a:avLst/>
            <a:gdLst/>
            <a:ahLst/>
            <a:cxnLst/>
            <a:rect l="l" t="t" r="r" b="b"/>
            <a:pathLst>
              <a:path w="2607639" h="1559859" extrusionOk="0">
                <a:moveTo>
                  <a:pt x="0" y="0"/>
                </a:moveTo>
                <a:lnTo>
                  <a:pt x="2607639" y="0"/>
                </a:lnTo>
                <a:lnTo>
                  <a:pt x="2607639" y="1212631"/>
                </a:lnTo>
                <a:lnTo>
                  <a:pt x="2511600" y="1284447"/>
                </a:lnTo>
                <a:cubicBezTo>
                  <a:pt x="2254223" y="1458328"/>
                  <a:pt x="1943950" y="1559859"/>
                  <a:pt x="1609964" y="1559859"/>
                </a:cubicBezTo>
                <a:cubicBezTo>
                  <a:pt x="774998" y="1559859"/>
                  <a:pt x="88244" y="925290"/>
                  <a:pt x="5661" y="112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74627" y="769858"/>
            <a:ext cx="5714762" cy="53182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351209" y="4960469"/>
            <a:ext cx="1678500" cy="1678500"/>
          </a:xfrm>
          <a:prstGeom prst="ellipse">
            <a:avLst/>
          </a:prstGeom>
          <a:solidFill>
            <a:srgbClr val="99C94B">
              <a:alpha val="8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10800000">
            <a:off x="299430" y="-2576"/>
            <a:ext cx="7011795" cy="5070623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7094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78775" y="535575"/>
            <a:ext cx="62979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725730" y="4601871"/>
            <a:ext cx="3119820" cy="2256117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8AB7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0943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709437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3F3F3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2622636" y="215075"/>
            <a:ext cx="6946845" cy="6173373"/>
          </a:xfrm>
          <a:custGeom>
            <a:avLst/>
            <a:gdLst/>
            <a:ahLst/>
            <a:cxnLst/>
            <a:rect l="l" t="t" r="r" b="b"/>
            <a:pathLst>
              <a:path w="2416294" h="2147260" extrusionOk="0">
                <a:moveTo>
                  <a:pt x="674692" y="179458"/>
                </a:moveTo>
                <a:cubicBezTo>
                  <a:pt x="606955" y="239359"/>
                  <a:pt x="550101" y="311711"/>
                  <a:pt x="476661" y="364516"/>
                </a:cubicBezTo>
                <a:cubicBezTo>
                  <a:pt x="342840" y="460594"/>
                  <a:pt x="157302" y="489804"/>
                  <a:pt x="60528" y="623494"/>
                </a:cubicBezTo>
                <a:cubicBezTo>
                  <a:pt x="-42079" y="765107"/>
                  <a:pt x="148" y="965620"/>
                  <a:pt x="80728" y="1120859"/>
                </a:cubicBezTo>
                <a:cubicBezTo>
                  <a:pt x="161307" y="1276097"/>
                  <a:pt x="276626" y="1416883"/>
                  <a:pt x="317678" y="1586662"/>
                </a:cubicBezTo>
                <a:cubicBezTo>
                  <a:pt x="335091" y="1657969"/>
                  <a:pt x="338574" y="1732715"/>
                  <a:pt x="363910" y="1801584"/>
                </a:cubicBezTo>
                <a:cubicBezTo>
                  <a:pt x="433127" y="1989647"/>
                  <a:pt x="643131" y="2084984"/>
                  <a:pt x="839769" y="2123729"/>
                </a:cubicBezTo>
                <a:cubicBezTo>
                  <a:pt x="958049" y="2146932"/>
                  <a:pt x="1080507" y="2156857"/>
                  <a:pt x="1199134" y="2135395"/>
                </a:cubicBezTo>
                <a:cubicBezTo>
                  <a:pt x="1312059" y="2114978"/>
                  <a:pt x="1419585" y="2066526"/>
                  <a:pt x="1533990" y="2057950"/>
                </a:cubicBezTo>
                <a:cubicBezTo>
                  <a:pt x="1642562" y="2049810"/>
                  <a:pt x="1754616" y="2077845"/>
                  <a:pt x="1859138" y="2047546"/>
                </a:cubicBezTo>
                <a:cubicBezTo>
                  <a:pt x="1911378" y="2032440"/>
                  <a:pt x="1958394" y="2003490"/>
                  <a:pt x="2000708" y="1969578"/>
                </a:cubicBezTo>
                <a:cubicBezTo>
                  <a:pt x="2080591" y="1905628"/>
                  <a:pt x="2146805" y="1819912"/>
                  <a:pt x="2169659" y="1720178"/>
                </a:cubicBezTo>
                <a:cubicBezTo>
                  <a:pt x="2187856" y="1640730"/>
                  <a:pt x="2177844" y="1557800"/>
                  <a:pt x="2184678" y="1476610"/>
                </a:cubicBezTo>
                <a:cubicBezTo>
                  <a:pt x="2195692" y="1345533"/>
                  <a:pt x="2249978" y="1222595"/>
                  <a:pt x="2302870" y="1102227"/>
                </a:cubicBezTo>
                <a:cubicBezTo>
                  <a:pt x="2355763" y="981858"/>
                  <a:pt x="2408351" y="857702"/>
                  <a:pt x="2415577" y="726363"/>
                </a:cubicBezTo>
                <a:cubicBezTo>
                  <a:pt x="2422804" y="595024"/>
                  <a:pt x="2375614" y="452845"/>
                  <a:pt x="2265693" y="380667"/>
                </a:cubicBezTo>
                <a:cubicBezTo>
                  <a:pt x="2160343" y="311363"/>
                  <a:pt x="2021342" y="307009"/>
                  <a:pt x="1905370" y="261822"/>
                </a:cubicBezTo>
                <a:cubicBezTo>
                  <a:pt x="1808901" y="224253"/>
                  <a:pt x="1720225" y="172231"/>
                  <a:pt x="1628979" y="124171"/>
                </a:cubicBezTo>
                <a:cubicBezTo>
                  <a:pt x="1446402" y="28006"/>
                  <a:pt x="1234222" y="-25148"/>
                  <a:pt x="1028528" y="11812"/>
                </a:cubicBezTo>
                <a:cubicBezTo>
                  <a:pt x="898626" y="35189"/>
                  <a:pt x="774122" y="91608"/>
                  <a:pt x="674692" y="179458"/>
                </a:cubicBezTo>
                <a:close/>
              </a:path>
            </a:pathLst>
          </a:custGeom>
          <a:solidFill>
            <a:srgbClr val="7094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7679204" y="573718"/>
            <a:ext cx="1682400" cy="1682400"/>
          </a:xfrm>
          <a:prstGeom prst="ellipse">
            <a:avLst/>
          </a:prstGeom>
          <a:solidFill>
            <a:srgbClr val="E9EAEC">
              <a:alpha val="709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 rot="10800000">
            <a:off x="1405055" y="9"/>
            <a:ext cx="3119820" cy="2256117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99C94B">
              <a:alpha val="782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26350" y="2867800"/>
            <a:ext cx="60960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1844905" y="4601784"/>
            <a:ext cx="3119820" cy="2256117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FFFFFF">
              <a:alpha val="603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8435599" y="4247052"/>
            <a:ext cx="2141400" cy="2141400"/>
          </a:xfrm>
          <a:prstGeom prst="ellipse">
            <a:avLst/>
          </a:prstGeom>
          <a:solidFill>
            <a:srgbClr val="99C94B">
              <a:alpha val="782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946425" y="593375"/>
            <a:ext cx="60666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946425" y="2372149"/>
            <a:ext cx="6066600" cy="371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013051" y="1752604"/>
            <a:ext cx="3719700" cy="3719700"/>
          </a:xfrm>
          <a:prstGeom prst="ellipse">
            <a:avLst/>
          </a:prstGeom>
          <a:solidFill>
            <a:srgbClr val="EDF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" name="Google Shape;32;p4"/>
          <p:cNvGrpSpPr/>
          <p:nvPr/>
        </p:nvGrpSpPr>
        <p:grpSpPr>
          <a:xfrm>
            <a:off x="8558558" y="2467634"/>
            <a:ext cx="2628674" cy="2289640"/>
            <a:chOff x="1138171" y="1235822"/>
            <a:chExt cx="2628674" cy="2289640"/>
          </a:xfrm>
        </p:grpSpPr>
        <p:sp>
          <p:nvSpPr>
            <p:cNvPr id="33" name="Google Shape;33;p4"/>
            <p:cNvSpPr/>
            <p:nvPr/>
          </p:nvSpPr>
          <p:spPr>
            <a:xfrm>
              <a:off x="1183807" y="1236710"/>
              <a:ext cx="2537386" cy="2287856"/>
            </a:xfrm>
            <a:custGeom>
              <a:avLst/>
              <a:gdLst/>
              <a:ahLst/>
              <a:cxnLst/>
              <a:rect l="l" t="t" r="r" b="b"/>
              <a:pathLst>
                <a:path w="2537386" h="2287856" extrusionOk="0">
                  <a:moveTo>
                    <a:pt x="2427902" y="1949601"/>
                  </a:moveTo>
                  <a:cubicBezTo>
                    <a:pt x="2525539" y="1809696"/>
                    <a:pt x="2559944" y="1635228"/>
                    <a:pt x="2522738" y="1468730"/>
                  </a:cubicBezTo>
                  <a:cubicBezTo>
                    <a:pt x="2510663" y="1416342"/>
                    <a:pt x="2491621" y="1365812"/>
                    <a:pt x="2478385" y="1313703"/>
                  </a:cubicBezTo>
                  <a:cubicBezTo>
                    <a:pt x="2409882" y="1043962"/>
                    <a:pt x="2498960" y="744404"/>
                    <a:pt x="2390143" y="488225"/>
                  </a:cubicBezTo>
                  <a:cubicBezTo>
                    <a:pt x="2321733" y="327021"/>
                    <a:pt x="2175159" y="201206"/>
                    <a:pt x="2005456" y="158014"/>
                  </a:cubicBezTo>
                  <a:cubicBezTo>
                    <a:pt x="1836867" y="115148"/>
                    <a:pt x="1657458" y="150909"/>
                    <a:pt x="1486083" y="121139"/>
                  </a:cubicBezTo>
                  <a:cubicBezTo>
                    <a:pt x="1366074" y="100239"/>
                    <a:pt x="1253868" y="47944"/>
                    <a:pt x="1135531" y="18964"/>
                  </a:cubicBezTo>
                  <a:cubicBezTo>
                    <a:pt x="1017194" y="-10016"/>
                    <a:pt x="882974" y="-12246"/>
                    <a:pt x="783818" y="58719"/>
                  </a:cubicBezTo>
                  <a:cubicBezTo>
                    <a:pt x="662323" y="145800"/>
                    <a:pt x="631903" y="311602"/>
                    <a:pt x="546401" y="434165"/>
                  </a:cubicBezTo>
                  <a:cubicBezTo>
                    <a:pt x="469910" y="543817"/>
                    <a:pt x="351805" y="615293"/>
                    <a:pt x="244521" y="695175"/>
                  </a:cubicBezTo>
                  <a:cubicBezTo>
                    <a:pt x="137238" y="775057"/>
                    <a:pt x="32881" y="875374"/>
                    <a:pt x="6640" y="1006343"/>
                  </a:cubicBezTo>
                  <a:cubicBezTo>
                    <a:pt x="-26938" y="1175674"/>
                    <a:pt x="78720" y="1346353"/>
                    <a:pt x="59771" y="1517913"/>
                  </a:cubicBezTo>
                  <a:cubicBezTo>
                    <a:pt x="51597" y="1591897"/>
                    <a:pt x="20434" y="1662165"/>
                    <a:pt x="14396" y="1736195"/>
                  </a:cubicBezTo>
                  <a:cubicBezTo>
                    <a:pt x="2600" y="1881284"/>
                    <a:pt x="91399" y="2020938"/>
                    <a:pt x="210850" y="2104117"/>
                  </a:cubicBezTo>
                  <a:cubicBezTo>
                    <a:pt x="330302" y="2187297"/>
                    <a:pt x="476365" y="2222640"/>
                    <a:pt x="620292" y="2244422"/>
                  </a:cubicBezTo>
                  <a:cubicBezTo>
                    <a:pt x="871688" y="2282459"/>
                    <a:pt x="1126939" y="2284084"/>
                    <a:pt x="1381122" y="2285617"/>
                  </a:cubicBezTo>
                  <a:lnTo>
                    <a:pt x="1745282" y="2287846"/>
                  </a:lnTo>
                  <a:cubicBezTo>
                    <a:pt x="1894736" y="2288775"/>
                    <a:pt x="1968719" y="2226216"/>
                    <a:pt x="2097738" y="2181027"/>
                  </a:cubicBezTo>
                  <a:cubicBezTo>
                    <a:pt x="2230472" y="2134816"/>
                    <a:pt x="2345187" y="2066731"/>
                    <a:pt x="2427902" y="1949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" name="Google Shape;34;p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38171" y="1235822"/>
              <a:ext cx="2628674" cy="22896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4"/>
          <p:cNvSpPr/>
          <p:nvPr/>
        </p:nvSpPr>
        <p:spPr>
          <a:xfrm flipH="1">
            <a:off x="2766" y="0"/>
            <a:ext cx="2809731" cy="1680748"/>
          </a:xfrm>
          <a:custGeom>
            <a:avLst/>
            <a:gdLst/>
            <a:ahLst/>
            <a:cxnLst/>
            <a:rect l="l" t="t" r="r" b="b"/>
            <a:pathLst>
              <a:path w="2607639" h="1559859" extrusionOk="0">
                <a:moveTo>
                  <a:pt x="0" y="0"/>
                </a:moveTo>
                <a:lnTo>
                  <a:pt x="2607639" y="0"/>
                </a:lnTo>
                <a:lnTo>
                  <a:pt x="2607639" y="1212631"/>
                </a:lnTo>
                <a:lnTo>
                  <a:pt x="2511600" y="1284447"/>
                </a:lnTo>
                <a:cubicBezTo>
                  <a:pt x="2254223" y="1458328"/>
                  <a:pt x="1943950" y="1559859"/>
                  <a:pt x="1609964" y="1559859"/>
                </a:cubicBezTo>
                <a:cubicBezTo>
                  <a:pt x="774998" y="1559859"/>
                  <a:pt x="88244" y="925290"/>
                  <a:pt x="5661" y="112112"/>
                </a:cubicBezTo>
                <a:close/>
              </a:path>
            </a:pathLst>
          </a:custGeom>
          <a:solidFill>
            <a:srgbClr val="FFFFFF">
              <a:alpha val="525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9313" y="4850049"/>
            <a:ext cx="2776640" cy="2007944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8AB744">
              <a:alpha val="75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 rot="5400000">
            <a:off x="-226734" y="4061122"/>
            <a:ext cx="1637906" cy="1184461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99C94B">
              <a:alpha val="8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3F3F3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 flipH="1">
            <a:off x="-2760" y="0"/>
            <a:ext cx="3605061" cy="2156505"/>
          </a:xfrm>
          <a:custGeom>
            <a:avLst/>
            <a:gdLst/>
            <a:ahLst/>
            <a:cxnLst/>
            <a:rect l="l" t="t" r="r" b="b"/>
            <a:pathLst>
              <a:path w="2607639" h="1559859" extrusionOk="0">
                <a:moveTo>
                  <a:pt x="0" y="0"/>
                </a:moveTo>
                <a:lnTo>
                  <a:pt x="2607639" y="0"/>
                </a:lnTo>
                <a:lnTo>
                  <a:pt x="2607639" y="1212631"/>
                </a:lnTo>
                <a:lnTo>
                  <a:pt x="2511600" y="1284447"/>
                </a:lnTo>
                <a:cubicBezTo>
                  <a:pt x="2254223" y="1458328"/>
                  <a:pt x="1943950" y="1559859"/>
                  <a:pt x="1609964" y="1559859"/>
                </a:cubicBezTo>
                <a:cubicBezTo>
                  <a:pt x="774998" y="1559859"/>
                  <a:pt x="88244" y="925290"/>
                  <a:pt x="5661" y="112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737325" y="593375"/>
            <a:ext cx="7039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737325" y="2434775"/>
            <a:ext cx="3304500" cy="365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  <a:defRPr sz="2100">
                <a:solidFill>
                  <a:srgbClr val="434343"/>
                </a:solidFill>
              </a:defRPr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○"/>
              <a:defRPr sz="2100">
                <a:solidFill>
                  <a:srgbClr val="434343"/>
                </a:solidFill>
              </a:defRPr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■"/>
              <a:defRPr sz="2100">
                <a:solidFill>
                  <a:srgbClr val="434343"/>
                </a:solidFill>
              </a:defRPr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  <a:defRPr sz="2100">
                <a:solidFill>
                  <a:srgbClr val="434343"/>
                </a:solidFill>
              </a:defRPr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○"/>
              <a:defRPr sz="2100">
                <a:solidFill>
                  <a:srgbClr val="434343"/>
                </a:solidFill>
              </a:defRPr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■"/>
              <a:defRPr sz="2100">
                <a:solidFill>
                  <a:srgbClr val="434343"/>
                </a:solidFill>
              </a:defRPr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  <a:defRPr sz="2100">
                <a:solidFill>
                  <a:srgbClr val="434343"/>
                </a:solidFill>
              </a:defRPr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○"/>
              <a:defRPr sz="2100">
                <a:solidFill>
                  <a:srgbClr val="434343"/>
                </a:solidFill>
              </a:defRPr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2100"/>
              <a:buChar char="■"/>
              <a:defRPr sz="2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8472079" y="2434775"/>
            <a:ext cx="3304500" cy="365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  <a:defRPr sz="2100">
                <a:solidFill>
                  <a:srgbClr val="434343"/>
                </a:solidFill>
              </a:defRPr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○"/>
              <a:defRPr sz="2100">
                <a:solidFill>
                  <a:srgbClr val="434343"/>
                </a:solidFill>
              </a:defRPr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■"/>
              <a:defRPr sz="2100">
                <a:solidFill>
                  <a:srgbClr val="434343"/>
                </a:solidFill>
              </a:defRPr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  <a:defRPr sz="2100">
                <a:solidFill>
                  <a:srgbClr val="434343"/>
                </a:solidFill>
              </a:defRPr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○"/>
              <a:defRPr sz="2100">
                <a:solidFill>
                  <a:srgbClr val="434343"/>
                </a:solidFill>
              </a:defRPr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■"/>
              <a:defRPr sz="2100">
                <a:solidFill>
                  <a:srgbClr val="434343"/>
                </a:solidFill>
              </a:defRPr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  <a:defRPr sz="2100">
                <a:solidFill>
                  <a:srgbClr val="434343"/>
                </a:solidFill>
              </a:defRPr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○"/>
              <a:defRPr sz="2100">
                <a:solidFill>
                  <a:srgbClr val="434343"/>
                </a:solidFill>
              </a:defRPr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2100"/>
              <a:buChar char="■"/>
              <a:defRPr sz="2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9775" y="1248732"/>
            <a:ext cx="4111097" cy="365209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/>
          <p:nvPr/>
        </p:nvSpPr>
        <p:spPr>
          <a:xfrm>
            <a:off x="415599" y="4206449"/>
            <a:ext cx="1494900" cy="1494900"/>
          </a:xfrm>
          <a:prstGeom prst="ellipse">
            <a:avLst/>
          </a:prstGeom>
          <a:solidFill>
            <a:srgbClr val="99C94B">
              <a:alpha val="8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1082088" y="4900819"/>
            <a:ext cx="2706444" cy="1957181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8AB744">
              <a:alpha val="75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0943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709437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ONE_COLUMN_TEXT_1">
    <p:bg>
      <p:bgPr>
        <a:solidFill>
          <a:srgbClr val="F3F3F3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flipH="1">
            <a:off x="-2760" y="0"/>
            <a:ext cx="3605061" cy="2156505"/>
          </a:xfrm>
          <a:custGeom>
            <a:avLst/>
            <a:gdLst/>
            <a:ahLst/>
            <a:cxnLst/>
            <a:rect l="l" t="t" r="r" b="b"/>
            <a:pathLst>
              <a:path w="2607639" h="1559859" extrusionOk="0">
                <a:moveTo>
                  <a:pt x="0" y="0"/>
                </a:moveTo>
                <a:lnTo>
                  <a:pt x="2607639" y="0"/>
                </a:lnTo>
                <a:lnTo>
                  <a:pt x="2607639" y="1212631"/>
                </a:lnTo>
                <a:lnTo>
                  <a:pt x="2511600" y="1284447"/>
                </a:lnTo>
                <a:cubicBezTo>
                  <a:pt x="2254223" y="1458328"/>
                  <a:pt x="1943950" y="1559859"/>
                  <a:pt x="1609964" y="1559859"/>
                </a:cubicBezTo>
                <a:cubicBezTo>
                  <a:pt x="774998" y="1559859"/>
                  <a:pt x="88244" y="925290"/>
                  <a:pt x="5661" y="112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5616028" y="740800"/>
            <a:ext cx="61209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5616028" y="1852800"/>
            <a:ext cx="61209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2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6" name="Google Shape;8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986" y="1032281"/>
            <a:ext cx="4812775" cy="403764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"/>
          <p:cNvSpPr/>
          <p:nvPr/>
        </p:nvSpPr>
        <p:spPr>
          <a:xfrm>
            <a:off x="412789" y="4601868"/>
            <a:ext cx="1682400" cy="1682400"/>
          </a:xfrm>
          <a:prstGeom prst="ellipse">
            <a:avLst/>
          </a:prstGeom>
          <a:solidFill>
            <a:srgbClr val="99C94B">
              <a:alpha val="8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9"/>
          <p:cNvSpPr/>
          <p:nvPr/>
        </p:nvSpPr>
        <p:spPr>
          <a:xfrm>
            <a:off x="2738530" y="4601871"/>
            <a:ext cx="3119820" cy="2256117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8AB744">
              <a:alpha val="75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9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0943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709437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70943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Unica One"/>
              <a:buNone/>
              <a:defRPr sz="4800" b="1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4" y="1536633"/>
            <a:ext cx="11361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●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1pPr>
            <a:lvl2pPr marL="914400" lvl="1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○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2pPr>
            <a:lvl3pPr marL="1371600" lvl="2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■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3pPr>
            <a:lvl4pPr marL="1828800" lvl="3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●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4pPr>
            <a:lvl5pPr marL="2286000" lvl="4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○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5pPr>
            <a:lvl6pPr marL="2743200" lvl="5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■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6pPr>
            <a:lvl7pPr marL="3200400" lvl="6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●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7pPr>
            <a:lvl8pPr marL="3657600" lvl="7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○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8pPr>
            <a:lvl9pPr marL="4114800" lvl="8" indent="-3810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Font typeface="Sarala"/>
              <a:buChar char="■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EDF6D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EDF6D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kwidgets.com/play/XEEWNC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-WS_pFz5c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4&amp;v=TbApGQhNOXY&amp;feature=emb_log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>
            <a:spLocks noGrp="1"/>
          </p:cNvSpPr>
          <p:nvPr>
            <p:ph type="ctrTitle"/>
          </p:nvPr>
        </p:nvSpPr>
        <p:spPr>
          <a:xfrm>
            <a:off x="778775" y="535575"/>
            <a:ext cx="62979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22.5.2020.</a:t>
            </a:r>
            <a:br>
              <a:rPr lang="hr-HR" dirty="0" smtClean="0"/>
            </a:br>
            <a:r>
              <a:rPr lang="hr-HR" dirty="0" smtClean="0"/>
              <a:t>4.c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HRVATSKI JEZIK </a:t>
            </a:r>
            <a:br>
              <a:rPr lang="hr-HR" dirty="0" smtClean="0"/>
            </a:br>
            <a:r>
              <a:rPr lang="hr-HR" dirty="0" smtClean="0"/>
              <a:t>VRSTE RIJEČI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282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640" y="797851"/>
            <a:ext cx="6120900" cy="1007700"/>
          </a:xfrm>
        </p:spPr>
        <p:txBody>
          <a:bodyPr/>
          <a:lstStyle/>
          <a:p>
            <a:r>
              <a:rPr lang="hr-HR" dirty="0" smtClean="0"/>
              <a:t>HRVATSKI JEZIK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6640" y="1805551"/>
            <a:ext cx="6999675" cy="4239300"/>
          </a:xfrm>
        </p:spPr>
        <p:txBody>
          <a:bodyPr/>
          <a:lstStyle/>
          <a:p>
            <a:r>
              <a:rPr lang="hr-HR" dirty="0"/>
              <a:t>Danas ponavljamo vrstu riječi. </a:t>
            </a:r>
            <a:r>
              <a:rPr lang="hr-HR" dirty="0" smtClean="0"/>
              <a:t>Listić je u prilogu. </a:t>
            </a:r>
            <a:r>
              <a:rPr lang="hr-HR" dirty="0"/>
              <a:t>Možeš listić isprintati i riješiti, a možeš i preko interneta, kao igru. Možeš i prepisati u bilježnicu. </a:t>
            </a:r>
            <a:endParaRPr lang="hr-HR" dirty="0" smtClean="0"/>
          </a:p>
          <a:p>
            <a:pPr marL="76200" indent="0">
              <a:buNone/>
            </a:pPr>
            <a:endParaRPr lang="hr-HR" dirty="0"/>
          </a:p>
          <a:p>
            <a:r>
              <a:rPr lang="hr-HR" dirty="0"/>
              <a:t>Napiši sastavak od tih riječi. </a:t>
            </a:r>
          </a:p>
          <a:p>
            <a:pPr marL="76200" indent="0">
              <a:buNone/>
            </a:pPr>
            <a:endParaRPr lang="hr-HR" dirty="0" smtClean="0"/>
          </a:p>
          <a:p>
            <a:pPr marL="76200" indent="0">
              <a:buNone/>
            </a:pPr>
            <a:r>
              <a:rPr lang="hr-HR" sz="2800" dirty="0" smtClean="0">
                <a:hlinkClick r:id="rId2"/>
              </a:rPr>
              <a:t>VRSTE RIJEČI I PISANJE SASTAVAKA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63487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56" y="484742"/>
            <a:ext cx="7157022" cy="60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1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PRIRODA I DRUŠTVO </a:t>
            </a:r>
            <a:br>
              <a:rPr lang="hr-HR" dirty="0" smtClean="0"/>
            </a:br>
            <a:r>
              <a:rPr lang="hr-HR" dirty="0" smtClean="0"/>
              <a:t>TRAVNJAK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398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212" y="1030257"/>
            <a:ext cx="3840813" cy="45571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472025" y="1030256"/>
            <a:ext cx="3304500" cy="5172239"/>
          </a:xfrm>
        </p:spPr>
        <p:txBody>
          <a:bodyPr/>
          <a:lstStyle/>
          <a:p>
            <a:r>
              <a:rPr lang="hr-HR" sz="1800" dirty="0"/>
              <a:t>Ponovit ćeš što si jučer učila/učio o travnjaku</a:t>
            </a:r>
            <a:r>
              <a:rPr lang="hr-HR" sz="1800" dirty="0" smtClean="0"/>
              <a:t>.</a:t>
            </a:r>
          </a:p>
          <a:p>
            <a:pPr marL="95250" indent="0">
              <a:buNone/>
            </a:pPr>
            <a:endParaRPr lang="hr-HR" sz="1800" dirty="0"/>
          </a:p>
          <a:p>
            <a:r>
              <a:rPr lang="hr-HR" sz="1800" dirty="0"/>
              <a:t>Klikni na poveznicu i od 4:30 minute poslušaj što će ti učiteljica ispričati o životnoj zajednici travnjaka.</a:t>
            </a:r>
          </a:p>
          <a:p>
            <a:endParaRPr lang="hr-HR" sz="1800" dirty="0"/>
          </a:p>
          <a:p>
            <a:r>
              <a:rPr lang="hr-HR" sz="1800" dirty="0">
                <a:hlinkClick r:id="rId3"/>
              </a:rPr>
              <a:t>TRAVNJAK</a:t>
            </a:r>
            <a:endParaRPr lang="hr-HR" sz="1800" dirty="0"/>
          </a:p>
          <a:p>
            <a:endParaRPr lang="hr-HR" sz="1800" dirty="0"/>
          </a:p>
          <a:p>
            <a:r>
              <a:rPr lang="hr-HR" sz="1800" dirty="0"/>
              <a:t>Nakon toga odgovori na  pitanja u bilježnicu. </a:t>
            </a:r>
            <a:r>
              <a:rPr lang="hr-HR" sz="1800" dirty="0" smtClean="0"/>
              <a:t>Listić </a:t>
            </a:r>
            <a:r>
              <a:rPr lang="hr-HR" sz="1800" dirty="0"/>
              <a:t>je u prilogu.</a:t>
            </a:r>
          </a:p>
          <a:p>
            <a:pPr marL="95250" indent="0">
              <a:buNone/>
            </a:pP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44" y="1030257"/>
            <a:ext cx="4188662" cy="433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25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6912929" y="659476"/>
            <a:ext cx="689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434343"/>
                </a:solidFill>
              </a:rPr>
              <a:t>TZK 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2"/>
          </p:nvPr>
        </p:nvSpPr>
        <p:spPr>
          <a:xfrm>
            <a:off x="6063003" y="1955022"/>
            <a:ext cx="3234900" cy="383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pl-PL" dirty="0"/>
              <a:t>Klikni na poveznicu i dobro se razgibaj</a:t>
            </a:r>
            <a:r>
              <a:rPr lang="pl-PL" dirty="0" smtClean="0"/>
              <a:t>.</a:t>
            </a:r>
          </a:p>
          <a:p>
            <a:pPr marL="0" lvl="0" indent="0" algn="ctr">
              <a:spcAft>
                <a:spcPts val="2100"/>
              </a:spcAft>
              <a:buNone/>
            </a:pPr>
            <a:r>
              <a:rPr lang="pl-PL" dirty="0" smtClean="0">
                <a:solidFill>
                  <a:srgbClr val="434343"/>
                </a:solidFill>
                <a:hlinkClick r:id="rId3"/>
              </a:rPr>
              <a:t>TRENING </a:t>
            </a:r>
            <a:endParaRPr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167_Carlina_Template_SlidesMania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FF00FF"/>
      </a:accent1>
      <a:accent2>
        <a:srgbClr val="9900FF"/>
      </a:accent2>
      <a:accent3>
        <a:srgbClr val="0000FF"/>
      </a:accent3>
      <a:accent4>
        <a:srgbClr val="4A86E8"/>
      </a:accent4>
      <a:accent5>
        <a:srgbClr val="00FFFF"/>
      </a:accent5>
      <a:accent6>
        <a:srgbClr val="00FF00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102</Words>
  <Application>Microsoft Office PowerPoint</Application>
  <PresentationFormat>Widescreen</PresentationFormat>
  <Paragraphs>19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Barlow Condensed</vt:lpstr>
      <vt:lpstr>Sarala</vt:lpstr>
      <vt:lpstr>Calibri</vt:lpstr>
      <vt:lpstr>Unica One</vt:lpstr>
      <vt:lpstr>0167_Carlina_Template_SlidesMania</vt:lpstr>
      <vt:lpstr>22.5.2020. 4.c</vt:lpstr>
      <vt:lpstr>HRVATSKI JEZIK  VRSTE RIJEČI</vt:lpstr>
      <vt:lpstr>HRVATSKI JEZIK</vt:lpstr>
      <vt:lpstr>PowerPoint Presentation</vt:lpstr>
      <vt:lpstr>PRIRODA I DRUŠTVO  TRAVNJAK </vt:lpstr>
      <vt:lpstr>PowerPoint Presentation</vt:lpstr>
      <vt:lpstr>TZK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22.5.2020. 4.c</dc:title>
  <dc:creator>Nika</dc:creator>
  <cp:lastModifiedBy>Nika</cp:lastModifiedBy>
  <cp:revision>3</cp:revision>
  <dcterms:modified xsi:type="dcterms:W3CDTF">2020-05-21T20:55:46Z</dcterms:modified>
</cp:coreProperties>
</file>