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48" y="2357430"/>
            <a:ext cx="4499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NAŠA RAZREDNA PRAVILA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642910" y="6072206"/>
            <a:ext cx="82868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smtClean="0"/>
              <a:t>Prema priručniku “Za sigurno i poticajno  okruženje u školama” - UNICEF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2420888"/>
            <a:ext cx="7072362" cy="18466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Učenici često kažu, nakon što su nešto                      neprimjereno rekli ili napravili, da su se samo šalili.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b="1" dirty="0"/>
          </a:p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Promislite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koja je razlika između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neprimjerenog         ponašanja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 šale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?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557338"/>
            <a:ext cx="8229600" cy="345598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Koja je razlika između neprimjerenoga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ponašanja i šale?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75288" marR="0" lvl="0" indent="-5475288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šaljiva situacija </a:t>
            </a:r>
            <a:r>
              <a:rPr kumimoji="0" lang="hr-H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</a:t>
            </a:r>
            <a:r>
              <a:rPr kumimoji="0" lang="hr-H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situacija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 kojoj je netko povrijeđen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r-H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34" y="4714884"/>
            <a:ext cx="331152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hr-HR" sz="2400" b="1" dirty="0"/>
              <a:t>svi se smijemo i </a:t>
            </a:r>
            <a:endParaRPr lang="hr-HR" sz="2400" b="1" dirty="0" smtClean="0"/>
          </a:p>
          <a:p>
            <a:pPr algn="ctr"/>
            <a:r>
              <a:rPr lang="hr-HR" sz="2400" b="1" dirty="0" smtClean="0"/>
              <a:t>nikoga </a:t>
            </a:r>
            <a:r>
              <a:rPr lang="hr-HR" sz="2400" b="1" dirty="0"/>
              <a:t>ništa ne boli</a:t>
            </a:r>
            <a:r>
              <a:rPr lang="hr-HR" sz="2400" dirty="0"/>
              <a:t>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00694" y="5072074"/>
            <a:ext cx="270668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/>
              <a:t>netko se smije, a </a:t>
            </a:r>
          </a:p>
          <a:p>
            <a:r>
              <a:rPr lang="hr-HR" sz="2400" b="1" dirty="0"/>
              <a:t>nekoga </a:t>
            </a:r>
            <a:r>
              <a:rPr lang="hr-HR" sz="2400" b="1" dirty="0" smtClean="0"/>
              <a:t>boli</a:t>
            </a:r>
            <a:endParaRPr lang="hr-HR" sz="2400" b="1" dirty="0"/>
          </a:p>
        </p:txBody>
      </p:sp>
      <p:sp>
        <p:nvSpPr>
          <p:cNvPr id="11" name="Strelica dolje 10"/>
          <p:cNvSpPr/>
          <p:nvPr/>
        </p:nvSpPr>
        <p:spPr>
          <a:xfrm>
            <a:off x="1714480" y="3929066"/>
            <a:ext cx="857256" cy="642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6286512" y="4214818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357158" y="1928802"/>
            <a:ext cx="8319298" cy="3866772"/>
          </a:xfrm>
        </p:spPr>
        <p:txBody>
          <a:bodyPr/>
          <a:lstStyle/>
          <a:p>
            <a:r>
              <a:rPr lang="hr-HR" sz="2400" dirty="0" smtClean="0"/>
              <a:t>Prisjetite se jedne šaljive situacije u kojoj nitko nije bio     </a:t>
            </a:r>
            <a:r>
              <a:rPr lang="hr-HR" sz="2400" dirty="0" err="1" smtClean="0"/>
              <a:t>povrijeđ</a:t>
            </a:r>
            <a:r>
              <a:rPr lang="hr-HR" sz="2400" dirty="0" smtClean="0"/>
              <a:t></a:t>
            </a:r>
            <a:r>
              <a:rPr lang="hr-HR" sz="2400" dirty="0" err="1" smtClean="0"/>
              <a:t>en</a:t>
            </a:r>
            <a:r>
              <a:rPr lang="hr-HR" sz="2400" dirty="0" smtClean="0"/>
              <a:t> i jedne situacije u kojoj je netko bio </a:t>
            </a:r>
            <a:r>
              <a:rPr lang="hr-HR" sz="2400" dirty="0" err="1" smtClean="0"/>
              <a:t>povrije</a:t>
            </a:r>
            <a:r>
              <a:rPr lang="hr-HR" sz="2400" dirty="0" smtClean="0"/>
              <a:t></a:t>
            </a:r>
            <a:r>
              <a:rPr lang="hr-HR" sz="2400" dirty="0" err="1" smtClean="0"/>
              <a:t>đen</a:t>
            </a:r>
            <a:r>
              <a:rPr lang="hr-HR" sz="2400" dirty="0" smtClean="0"/>
              <a:t> </a:t>
            </a:r>
            <a:r>
              <a:rPr lang="hr-HR" sz="2400" dirty="0" err="1" smtClean="0"/>
              <a:t>npr</a:t>
            </a:r>
            <a:r>
              <a:rPr lang="hr-HR" sz="2400" dirty="0" smtClean="0"/>
              <a:t>. riječima.</a:t>
            </a:r>
          </a:p>
          <a:p>
            <a:endParaRPr lang="hr-HR" dirty="0" smtClean="0"/>
          </a:p>
          <a:p>
            <a:r>
              <a:rPr lang="it-IT" sz="3200" b="1" dirty="0" smtClean="0"/>
              <a:t>UPAMTITE: </a:t>
            </a:r>
            <a:endParaRPr lang="hr-HR" sz="3200" b="1" dirty="0" smtClean="0"/>
          </a:p>
          <a:p>
            <a:r>
              <a:rPr lang="it-IT" sz="3200" b="1" dirty="0" err="1" smtClean="0"/>
              <a:t>Nemamo</a:t>
            </a:r>
            <a:r>
              <a:rPr lang="it-IT" sz="3200" b="1" dirty="0" smtClean="0"/>
              <a:t> pravo </a:t>
            </a:r>
            <a:r>
              <a:rPr lang="it-IT" sz="3200" b="1" dirty="0" err="1" smtClean="0"/>
              <a:t>namjerno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povrijediti</a:t>
            </a:r>
            <a:r>
              <a:rPr lang="hr-HR" sz="3200" b="1" dirty="0" smtClean="0"/>
              <a:t>     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druge</a:t>
            </a:r>
            <a:r>
              <a:rPr lang="it-IT" sz="3200" b="1" dirty="0" smtClean="0"/>
              <a:t>!</a:t>
            </a:r>
          </a:p>
          <a:p>
            <a:r>
              <a:rPr lang="hr-HR" sz="3200" b="1" dirty="0" smtClean="0"/>
              <a:t>Imamo pravo osjećati se sigurno,           slobodno i prihvaćeno!</a:t>
            </a:r>
            <a:endParaRPr lang="hr-HR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1714488"/>
            <a:ext cx="7429552" cy="38449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Napišite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 – 8 pravila za vaš razred koja će svima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omogućiti da se osjećaju sigurno i zadovoljno u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razredu i na odmorima.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090" cy="1069514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Zadatak 3.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4214842"/>
          </a:xfrm>
        </p:spPr>
        <p:txBody>
          <a:bodyPr/>
          <a:lstStyle/>
          <a:p>
            <a:pPr marL="571500" indent="-571500"/>
            <a:r>
              <a:rPr lang="hr-H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Zatvorite na trenutak oči i zamislite: </a:t>
            </a:r>
            <a:endParaRPr lang="hr-H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Što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bi se dogodilo kada bi na svijetu nestalo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prometnih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pravila, kada bi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ljudi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vozili 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automobile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onako kako kome padne na um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571500" indent="-571500"/>
            <a:endParaRPr lang="hr-H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što bi bilo da nema pravila u igri ili 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sportu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571500" indent="-571500" algn="ctr"/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ctr"/>
            <a:r>
              <a:rPr lang="hr-HR" sz="2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u školi?</a:t>
            </a:r>
            <a:endParaRPr lang="hr-HR" sz="2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22600" y="1000108"/>
            <a:ext cx="6121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3600" b="1" dirty="0"/>
          </a:p>
          <a:p>
            <a:r>
              <a:rPr lang="hr-HR" sz="2800" b="1" dirty="0"/>
              <a:t>             </a:t>
            </a:r>
            <a:r>
              <a:rPr lang="hr-HR" sz="3600" b="1" dirty="0" smtClean="0">
                <a:solidFill>
                  <a:srgbClr val="FF0000"/>
                </a:solidFill>
              </a:rPr>
              <a:t>ŠTITE!</a:t>
            </a:r>
            <a:endParaRPr lang="hr-HR" sz="3600" b="1" dirty="0"/>
          </a:p>
          <a:p>
            <a:endParaRPr lang="hr-HR" sz="3600" b="1" dirty="0"/>
          </a:p>
          <a:p>
            <a:r>
              <a:rPr lang="hr-HR" sz="2800" b="1" dirty="0" err="1"/>
              <a:t>..</a:t>
            </a:r>
            <a:r>
              <a:rPr lang="hr-HR" sz="2800" b="1" dirty="0"/>
              <a:t>. od povrede tijela i boli</a:t>
            </a:r>
          </a:p>
          <a:p>
            <a:endParaRPr lang="hr-HR" sz="2800" b="1" dirty="0"/>
          </a:p>
          <a:p>
            <a:endParaRPr lang="hr-HR" sz="2800" b="1" dirty="0"/>
          </a:p>
          <a:p>
            <a:r>
              <a:rPr lang="hr-HR" sz="2800" b="1" dirty="0" smtClean="0"/>
              <a:t>                   </a:t>
            </a:r>
            <a:r>
              <a:rPr lang="hr-HR" sz="2800" b="1" dirty="0" err="1" smtClean="0"/>
              <a:t>..</a:t>
            </a:r>
            <a:r>
              <a:rPr lang="hr-HR" sz="2800" b="1" dirty="0" smtClean="0"/>
              <a:t>. </a:t>
            </a:r>
            <a:r>
              <a:rPr lang="hr-HR" sz="2800" b="1" dirty="0"/>
              <a:t>stvari </a:t>
            </a:r>
            <a:r>
              <a:rPr lang="hr-HR" sz="2800" dirty="0"/>
              <a:t>(imovinu)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b="1" dirty="0" err="1"/>
              <a:t>..</a:t>
            </a:r>
            <a:r>
              <a:rPr lang="hr-HR" sz="2800" b="1" dirty="0"/>
              <a:t>. od povrede osjećaja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1071570" cy="18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7620" y="3357562"/>
            <a:ext cx="8334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614" y="4572008"/>
            <a:ext cx="123771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/>
          <p:cNvSpPr/>
          <p:nvPr/>
        </p:nvSpPr>
        <p:spPr>
          <a:xfrm>
            <a:off x="2357422" y="357166"/>
            <a:ext cx="521497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Čemu služe pravila?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286248" y="6000768"/>
            <a:ext cx="457203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Objasnite kako!</a:t>
            </a:r>
            <a:endParaRPr lang="hr-H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57364"/>
            <a:ext cx="2928926" cy="303406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0298" y="2071678"/>
            <a:ext cx="328614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r-HR" sz="3200" dirty="0"/>
              <a:t>Dignemo ruku kad želimo</a:t>
            </a:r>
          </a:p>
          <a:p>
            <a:pPr marL="342900" indent="-342900"/>
            <a:r>
              <a:rPr lang="hr-HR" sz="3200" dirty="0"/>
              <a:t>   nešto reći.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214678" y="4857760"/>
            <a:ext cx="535785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>Tako dajemo znak da nešto </a:t>
            </a:r>
          </a:p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>želimo reći i ne upadamo </a:t>
            </a:r>
          </a:p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>drugome u riječ.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risjetimo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214578" cy="31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43174" y="2071678"/>
            <a:ext cx="285752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hr-HR" sz="3200" dirty="0"/>
              <a:t>Dok jedan</a:t>
            </a:r>
          </a:p>
          <a:p>
            <a:pPr marL="342900" indent="-342900"/>
            <a:r>
              <a:rPr lang="hr-HR" sz="3200" dirty="0"/>
              <a:t>govori, ostali</a:t>
            </a:r>
          </a:p>
          <a:p>
            <a:pPr marL="342900" indent="-342900"/>
            <a:r>
              <a:rPr lang="hr-HR" sz="3200" dirty="0"/>
              <a:t>slušaju.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286116" y="4143380"/>
            <a:ext cx="571504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Dopuštamo drugima da govore, bez upadica i komentara. Tako bolje slušamo i lakše </a:t>
            </a:r>
          </a:p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razumijemo onoga koji govori. Poručujemo mu da nam je važan i kako nam je stalo da  čujemo što će reći. Lijepo je i ugodno kada  se osjećamo važnima.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risjetimo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2643206" cy="30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2357430"/>
            <a:ext cx="385765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hr-HR" sz="3200" dirty="0"/>
              <a:t>Svatko ima pravo izraziti </a:t>
            </a:r>
            <a:r>
              <a:rPr lang="hr-HR" sz="3200" dirty="0" smtClean="0"/>
              <a:t>svoje </a:t>
            </a:r>
          </a:p>
          <a:p>
            <a:pPr marL="514350" indent="-514350"/>
            <a:r>
              <a:rPr lang="hr-HR" sz="3200" dirty="0" smtClean="0"/>
              <a:t>  mišljenje</a:t>
            </a:r>
            <a:r>
              <a:rPr lang="hr-HR" sz="3200" dirty="0"/>
              <a:t>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571868" y="5000636"/>
            <a:ext cx="5214974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smtClean="0"/>
              <a:t>Tvoje mišljenje je tvoje. Poštuj i tuđe,  </a:t>
            </a:r>
          </a:p>
          <a:p>
            <a:r>
              <a:rPr lang="pl-PL" sz="2200" dirty="0" smtClean="0"/>
              <a:t>naročito ako je drugačije od tvoga.</a:t>
            </a:r>
          </a:p>
          <a:p>
            <a:r>
              <a:rPr lang="hr-HR" sz="2200" dirty="0" smtClean="0"/>
              <a:t>Nema ruganja, </a:t>
            </a:r>
            <a:r>
              <a:rPr lang="hr-HR" sz="2200" dirty="0" err="1" smtClean="0"/>
              <a:t>vrijeđ</a:t>
            </a:r>
            <a:r>
              <a:rPr lang="hr-HR" sz="2200" dirty="0" smtClean="0"/>
              <a:t>anja ili ismijavanja!</a:t>
            </a:r>
            <a:endParaRPr lang="hr-HR" sz="22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1472" y="0"/>
            <a:ext cx="7543800" cy="128586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risjetimo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osnovnih pravila: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6464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3438" y="2428868"/>
            <a:ext cx="4268788" cy="2643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Dogovorit ćemo pravila koja će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pomoći da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4.a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razred bude        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najbolje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mjesto za svih.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Pravila će se odnositi na vaše         međusobne odnose.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090" cy="1069514"/>
          </a:xfrm>
        </p:spPr>
        <p:txBody>
          <a:bodyPr/>
          <a:lstStyle/>
          <a:p>
            <a:r>
              <a:rPr lang="hr-HR" dirty="0" smtClean="0"/>
              <a:t>Zadatak 1. </a:t>
            </a:r>
            <a:endParaRPr lang="hr-H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14546" y="2000240"/>
            <a:ext cx="5929355" cy="308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Nabrojite što više ponašanja jednih prema drugima zbog  kojih bi TAKAV RAZRED    bio “grozno” mjesto? Što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bi u tom razredu učenici radili jedni drugima?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Kako biste se osjećali?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Biste li voljeli biti u tom razredu? Zašto?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214290"/>
            <a:ext cx="72723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Kada se netko </a:t>
            </a:r>
            <a:r>
              <a:rPr lang="hr-HR" sz="2800" dirty="0" smtClean="0">
                <a:solidFill>
                  <a:schemeClr val="tx2"/>
                </a:solidFill>
              </a:rPr>
              <a:t>ružno, neprimjereno ponaša– </a:t>
            </a:r>
            <a:r>
              <a:rPr lang="hr-HR" sz="2800" dirty="0">
                <a:solidFill>
                  <a:schemeClr val="tx2"/>
                </a:solidFill>
              </a:rPr>
              <a:t>to boli! 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Takvim </a:t>
            </a:r>
            <a:r>
              <a:rPr lang="hr-HR" sz="2800" dirty="0">
                <a:solidFill>
                  <a:schemeClr val="tx2"/>
                </a:solidFill>
              </a:rPr>
              <a:t>ponašanjem </a:t>
            </a:r>
            <a:r>
              <a:rPr lang="hr-HR" sz="2800" dirty="0" err="1" smtClean="0">
                <a:solidFill>
                  <a:schemeClr val="tx2"/>
                </a:solidFill>
              </a:rPr>
              <a:t>povrje</a:t>
            </a:r>
            <a:r>
              <a:rPr lang="hr-HR" sz="2800" dirty="0">
                <a:solidFill>
                  <a:schemeClr val="tx2"/>
                </a:solidFill>
              </a:rPr>
              <a:t></a:t>
            </a:r>
            <a:r>
              <a:rPr lang="hr-HR" sz="2800" dirty="0" err="1" smtClean="0">
                <a:solidFill>
                  <a:schemeClr val="tx2"/>
                </a:solidFill>
              </a:rPr>
              <a:t>đujemo</a:t>
            </a:r>
            <a:r>
              <a:rPr lang="hr-HR" sz="2800" dirty="0" smtClean="0">
                <a:solidFill>
                  <a:schemeClr val="tx2"/>
                </a:solidFill>
              </a:rPr>
              <a:t>: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            </a:t>
            </a:r>
            <a:r>
              <a:rPr lang="hr-HR" sz="2800" b="1" dirty="0">
                <a:solidFill>
                  <a:schemeClr val="tx2"/>
                </a:solidFill>
              </a:rPr>
              <a:t>tijelo, osjećaje ili </a:t>
            </a:r>
            <a:r>
              <a:rPr lang="hr-HR" sz="2800" b="1" dirty="0" smtClean="0">
                <a:solidFill>
                  <a:schemeClr val="tx2"/>
                </a:solidFill>
              </a:rPr>
              <a:t>osobu.</a:t>
            </a:r>
            <a:endParaRPr lang="hr-HR" sz="2800" b="1" dirty="0"/>
          </a:p>
          <a:p>
            <a:endParaRPr lang="hr-HR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8328" y="1928803"/>
            <a:ext cx="2251672" cy="157163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14612" y="2714620"/>
            <a:ext cx="622683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b="1" dirty="0"/>
              <a:t>1. Riječima </a:t>
            </a:r>
            <a:r>
              <a:rPr lang="hr-HR" sz="2400" b="1" dirty="0" smtClean="0"/>
              <a:t>se </a:t>
            </a:r>
            <a:r>
              <a:rPr lang="hr-HR" sz="2400" dirty="0" err="1" smtClean="0"/>
              <a:t>povrje</a:t>
            </a:r>
            <a:r>
              <a:rPr lang="hr-HR" sz="2400" dirty="0"/>
              <a:t></a:t>
            </a:r>
            <a:r>
              <a:rPr lang="hr-HR" sz="2400" dirty="0" err="1" smtClean="0"/>
              <a:t>đuju</a:t>
            </a:r>
            <a:r>
              <a:rPr lang="hr-HR" sz="2400" dirty="0" smtClean="0"/>
              <a:t> osjećaji i osoba.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18834"/>
            <a:ext cx="2500330" cy="14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98379" y="4500570"/>
            <a:ext cx="516359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b="1" dirty="0"/>
              <a:t>2. </a:t>
            </a:r>
            <a:r>
              <a:rPr lang="hr-HR" sz="2400" b="1" dirty="0" smtClean="0"/>
              <a:t>Rukama/nogama se </a:t>
            </a:r>
            <a:r>
              <a:rPr lang="hr-HR" sz="2400" dirty="0" err="1" smtClean="0"/>
              <a:t>povrje</a:t>
            </a:r>
            <a:r>
              <a:rPr lang="hr-HR" sz="2400" dirty="0"/>
              <a:t></a:t>
            </a:r>
            <a:r>
              <a:rPr lang="hr-HR" sz="2400" dirty="0" err="1"/>
              <a:t>đuje</a:t>
            </a:r>
            <a:r>
              <a:rPr lang="hr-HR" sz="2400" dirty="0"/>
              <a:t> </a:t>
            </a:r>
            <a:endParaRPr lang="hr-HR" sz="2400" dirty="0" smtClean="0"/>
          </a:p>
          <a:p>
            <a:r>
              <a:rPr lang="hr-HR" sz="2400" dirty="0" smtClean="0"/>
              <a:t>nečije </a:t>
            </a:r>
            <a:r>
              <a:rPr lang="hr-HR" sz="2400" b="1" dirty="0"/>
              <a:t>tijelo</a:t>
            </a:r>
            <a:r>
              <a:rPr lang="hr-HR" sz="2400" dirty="0"/>
              <a:t>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1071570" cy="204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0166" y="5643578"/>
            <a:ext cx="541205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400" b="1" dirty="0"/>
              <a:t>3. </a:t>
            </a:r>
            <a:r>
              <a:rPr lang="hr-HR" sz="2400" b="1" dirty="0" smtClean="0"/>
              <a:t>Jednim i drugim se </a:t>
            </a:r>
            <a:r>
              <a:rPr lang="hr-HR" sz="2400" dirty="0" smtClean="0"/>
              <a:t>izaziva </a:t>
            </a:r>
            <a:r>
              <a:rPr lang="hr-HR" sz="2400" dirty="0"/>
              <a:t>strah, </a:t>
            </a:r>
            <a:endParaRPr lang="hr-HR" sz="2400" dirty="0" smtClean="0"/>
          </a:p>
          <a:p>
            <a:r>
              <a:rPr lang="hr-HR" sz="2400" dirty="0" smtClean="0"/>
              <a:t>sram </a:t>
            </a:r>
            <a:r>
              <a:rPr lang="hr-HR" sz="2400" dirty="0"/>
              <a:t>ili neki drugi </a:t>
            </a:r>
            <a:r>
              <a:rPr lang="hr-HR" sz="2400" b="1" dirty="0"/>
              <a:t>neugodni osjećaj</a:t>
            </a:r>
            <a:r>
              <a:rPr lang="hr-HR" sz="2400" dirty="0"/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486</Words>
  <Application>Microsoft Office PowerPoint</Application>
  <PresentationFormat>Prikaz na zaslonu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Verdana</vt:lpstr>
      <vt:lpstr>Wingdings</vt:lpstr>
      <vt:lpstr>Office Theme</vt:lpstr>
      <vt:lpstr>Custom Design</vt:lpstr>
      <vt:lpstr>PowerPointova prezentacija</vt:lpstr>
      <vt:lpstr> </vt:lpstr>
      <vt:lpstr>PowerPointova prezentacija</vt:lpstr>
      <vt:lpstr> </vt:lpstr>
      <vt:lpstr> </vt:lpstr>
      <vt:lpstr> </vt:lpstr>
      <vt:lpstr>PowerPointova prezentacija</vt:lpstr>
      <vt:lpstr>Zadatak 1. </vt:lpstr>
      <vt:lpstr>PowerPointova prezentacija</vt:lpstr>
      <vt:lpstr>PowerPointova prezentacija</vt:lpstr>
      <vt:lpstr> </vt:lpstr>
      <vt:lpstr>PowerPointova prezentacija</vt:lpstr>
      <vt:lpstr>Zadatak 3.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Korisnik</cp:lastModifiedBy>
  <cp:revision>58</cp:revision>
  <dcterms:created xsi:type="dcterms:W3CDTF">2014-04-01T16:35:38Z</dcterms:created>
  <dcterms:modified xsi:type="dcterms:W3CDTF">2020-09-13T20:27:53Z</dcterms:modified>
</cp:coreProperties>
</file>