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8" r:id="rId2"/>
    <p:sldId id="256" r:id="rId3"/>
    <p:sldId id="257" r:id="rId4"/>
    <p:sldId id="259" r:id="rId5"/>
    <p:sldId id="260" r:id="rId6"/>
    <p:sldId id="264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6E6E6"/>
    <a:srgbClr val="FF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17/06/relationships/model3d" Target="../media/model3d2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Start – Eu - </a:t>
            </a:r>
            <a:r>
              <a:rPr lang="hr-HR" dirty="0" err="1"/>
              <a:t>up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Erasmus+ KA2 projekt mobilnosti učenika</a:t>
            </a:r>
          </a:p>
          <a:p>
            <a:r>
              <a:rPr lang="hr-HR" dirty="0"/>
              <a:t>Trajanje projekta: 2019. – 2022.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97" y="5718086"/>
            <a:ext cx="2160000" cy="1080000"/>
          </a:xfrm>
          <a:prstGeom prst="rect">
            <a:avLst/>
          </a:prstGeom>
        </p:spPr>
      </p:pic>
      <p:pic>
        <p:nvPicPr>
          <p:cNvPr id="5" name="Slika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04" y="5658172"/>
            <a:ext cx="1259517" cy="1199828"/>
          </a:xfrm>
          <a:prstGeom prst="rect">
            <a:avLst/>
          </a:prstGeom>
        </p:spPr>
      </p:pic>
      <p:pic>
        <p:nvPicPr>
          <p:cNvPr id="6" name="Slika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2" y="5658172"/>
            <a:ext cx="1333796" cy="1199828"/>
          </a:xfrm>
          <a:prstGeom prst="rect">
            <a:avLst/>
          </a:prstGeom>
        </p:spPr>
      </p:pic>
      <p:pic>
        <p:nvPicPr>
          <p:cNvPr id="7" name="Slika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95" y="5718086"/>
            <a:ext cx="3600000" cy="1080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751AD3A-FED5-430E-84D7-BDDCAD60AC17}"/>
              </a:ext>
            </a:extLst>
          </p:cNvPr>
          <p:cNvPicPr/>
          <p:nvPr/>
        </p:nvPicPr>
        <p:blipFill rotWithShape="1">
          <a:blip r:embed="rId6"/>
          <a:srcRect l="58704" t="6327" r="2520" b="13383"/>
          <a:stretch/>
        </p:blipFill>
        <p:spPr bwMode="auto">
          <a:xfrm>
            <a:off x="4966447" y="-17771"/>
            <a:ext cx="2115671" cy="2019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39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CA7F0-066F-422B-865B-4C7BC35F6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789" y="339634"/>
            <a:ext cx="9265920" cy="923109"/>
          </a:xfrm>
        </p:spPr>
        <p:txBody>
          <a:bodyPr/>
          <a:lstStyle/>
          <a:p>
            <a:r>
              <a:rPr lang="en-US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sapuni</a:t>
            </a:r>
            <a:endParaRPr lang="hr-HR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BAB0B8A-0618-4DFE-8823-6628AA613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62743"/>
            <a:ext cx="9753600" cy="49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4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802938-B768-4E27-A2C3-BADBD94B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 sapuna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47F822-CF22-408D-830E-EA4583D01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apun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su otkrile žene kada su prale rublje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fontAlgn="base"/>
            <a:r>
              <a:rPr lang="en-US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dobio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je ime po 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pokra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ini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apo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na kojoj su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prema legendi žrtvovali životinje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fontAlgn="base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životinjske masti oprala je kiša pomiješana </a:t>
            </a:r>
          </a:p>
          <a:p>
            <a:pPr marL="0" indent="0" fontAlgn="base">
              <a:buNone/>
            </a:pP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s pepelom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fontAlgn="base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tamo su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žene prale rublje i shvatile da je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rublje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bilo mnogo čišće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fontAlgn="base"/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području starog Babilona pronađene su tegle na</a:t>
            </a:r>
          </a:p>
          <a:p>
            <a:pPr marL="0" indent="0" fontAlgn="base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kojima je pisalo ,,Masnoće se kuhaju s pepelom“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š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nam kazuje da su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ljudi izrađivali sapun </a:t>
            </a:r>
            <a:r>
              <a:rPr lang="en-US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već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2800.g.pr.Kr.</a:t>
            </a:r>
          </a:p>
        </p:txBody>
      </p:sp>
      <p:pic>
        <p:nvPicPr>
          <p:cNvPr id="2052" name="Picture 4" descr="Dina Horvat: Mlada kreatorica prirodnih sapuna, mirisnih soli, pralina i  šumećih bombi za kupanje - Princeza.hr - Portal o vjenčanjima">
            <a:extLst>
              <a:ext uri="{FF2B5EF4-FFF2-40B4-BE49-F238E27FC236}">
                <a16:creationId xmlns:a16="http://schemas.microsoft.com/office/drawing/2014/main" id="{A2249448-7E44-4A5E-9E41-2C89046E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76" y="1897038"/>
            <a:ext cx="4002206" cy="2668137"/>
          </a:xfrm>
          <a:custGeom>
            <a:avLst/>
            <a:gdLst>
              <a:gd name="connsiteX0" fmla="*/ 0 w 4002206"/>
              <a:gd name="connsiteY0" fmla="*/ 0 h 2668137"/>
              <a:gd name="connsiteX1" fmla="*/ 4002206 w 4002206"/>
              <a:gd name="connsiteY1" fmla="*/ 0 h 2668137"/>
              <a:gd name="connsiteX2" fmla="*/ 4002206 w 4002206"/>
              <a:gd name="connsiteY2" fmla="*/ 2668137 h 2668137"/>
              <a:gd name="connsiteX3" fmla="*/ 0 w 4002206"/>
              <a:gd name="connsiteY3" fmla="*/ 2668137 h 2668137"/>
              <a:gd name="connsiteX4" fmla="*/ 0 w 4002206"/>
              <a:gd name="connsiteY4" fmla="*/ 0 h 266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2206" h="2668137" extrusionOk="0">
                <a:moveTo>
                  <a:pt x="0" y="0"/>
                </a:moveTo>
                <a:cubicBezTo>
                  <a:pt x="1816020" y="145434"/>
                  <a:pt x="3528162" y="64751"/>
                  <a:pt x="4002206" y="0"/>
                </a:cubicBezTo>
                <a:cubicBezTo>
                  <a:pt x="4091911" y="885737"/>
                  <a:pt x="4138324" y="2382083"/>
                  <a:pt x="4002206" y="2668137"/>
                </a:cubicBezTo>
                <a:cubicBezTo>
                  <a:pt x="3225487" y="2573102"/>
                  <a:pt x="1453049" y="2621941"/>
                  <a:pt x="0" y="2668137"/>
                </a:cubicBezTo>
                <a:cubicBezTo>
                  <a:pt x="-156120" y="1659171"/>
                  <a:pt x="-120598" y="425160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317188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5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2C74E0-CA69-4B5B-BBEC-16C9A0A8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sapuna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hladno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D5FD81-58C5-4CFF-955B-695DF8AA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</a:t>
            </a:r>
            <a:r>
              <a:rPr lang="hr-HR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ruti sapun je sapun koji </a:t>
            </a:r>
            <a:endParaRPr lang="en-US" sz="2000" b="0" i="1" u="none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hr-HR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 ne koristi često.</a:t>
            </a:r>
            <a:r>
              <a:rPr lang="en-US" sz="20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​</a:t>
            </a:r>
            <a:endParaRPr lang="en-US" sz="2000" b="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</a:t>
            </a:r>
            <a:r>
              <a:rPr lang="hr-HR" sz="2000" b="0" i="1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ogli</a:t>
            </a:r>
            <a:r>
              <a:rPr lang="hr-HR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bismo reći da je pomalo zastario</a:t>
            </a:r>
            <a:r>
              <a:rPr lang="en-US" sz="20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​</a:t>
            </a:r>
            <a:endParaRPr lang="hr-HR" sz="2000" b="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</a:t>
            </a:r>
            <a:r>
              <a:rPr lang="hr-HR" sz="2000" b="0" i="1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ajzdraviji</a:t>
            </a:r>
            <a:r>
              <a:rPr lang="hr-HR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je za ljude i okoliš</a:t>
            </a:r>
            <a:endParaRPr lang="en-US" sz="2000" b="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hr-HR" sz="2000" b="0" i="1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vatko</a:t>
            </a:r>
            <a:r>
              <a:rPr lang="hr-HR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hr-HR" sz="2000" b="0" i="1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</a:t>
            </a:r>
            <a:r>
              <a:rPr lang="hr-HR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u domu koristi tvrdi sapun </a:t>
            </a:r>
            <a:endParaRPr lang="en-US" sz="2000" b="0" i="1" u="none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hr-HR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 treba se bojati jer tvrdi sapun iako ga </a:t>
            </a:r>
            <a:endParaRPr lang="en-US" sz="2000" b="0" i="1" u="none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hr-HR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koristi puno </a:t>
            </a:r>
            <a:r>
              <a:rPr lang="hr-HR" sz="2000" b="0" i="1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uku</a:t>
            </a:r>
            <a:r>
              <a:rPr lang="en-US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ć</a:t>
            </a:r>
            <a:r>
              <a:rPr lang="hr-HR" sz="2000" b="0" i="1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ana</a:t>
            </a:r>
            <a:r>
              <a:rPr lang="hr-HR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nije leglo </a:t>
            </a:r>
            <a:r>
              <a:rPr lang="hr-HR" sz="2000" b="0" i="1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bakterij</a:t>
            </a:r>
            <a:r>
              <a:rPr lang="en-US" sz="20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endParaRPr lang="hr-HR" sz="2000" b="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3074" name="Picture 2" descr="mehanizam dejstva sapuna – BeautyAxiom">
            <a:extLst>
              <a:ext uri="{FF2B5EF4-FFF2-40B4-BE49-F238E27FC236}">
                <a16:creationId xmlns:a16="http://schemas.microsoft.com/office/drawing/2014/main" id="{577E7294-9C62-4DB6-9274-4A63765D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81" y="2238231"/>
            <a:ext cx="3601019" cy="3050275"/>
          </a:xfrm>
          <a:custGeom>
            <a:avLst/>
            <a:gdLst>
              <a:gd name="connsiteX0" fmla="*/ 0 w 3601019"/>
              <a:gd name="connsiteY0" fmla="*/ 0 h 3050275"/>
              <a:gd name="connsiteX1" fmla="*/ 3601019 w 3601019"/>
              <a:gd name="connsiteY1" fmla="*/ 0 h 3050275"/>
              <a:gd name="connsiteX2" fmla="*/ 3601019 w 3601019"/>
              <a:gd name="connsiteY2" fmla="*/ 3050275 h 3050275"/>
              <a:gd name="connsiteX3" fmla="*/ 0 w 3601019"/>
              <a:gd name="connsiteY3" fmla="*/ 3050275 h 3050275"/>
              <a:gd name="connsiteX4" fmla="*/ 0 w 3601019"/>
              <a:gd name="connsiteY4" fmla="*/ 0 h 305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019" h="3050275" extrusionOk="0">
                <a:moveTo>
                  <a:pt x="0" y="0"/>
                </a:moveTo>
                <a:cubicBezTo>
                  <a:pt x="1565789" y="-159511"/>
                  <a:pt x="2438263" y="61629"/>
                  <a:pt x="3601019" y="0"/>
                </a:cubicBezTo>
                <a:cubicBezTo>
                  <a:pt x="3440123" y="1411680"/>
                  <a:pt x="3719619" y="2640167"/>
                  <a:pt x="3601019" y="3050275"/>
                </a:cubicBezTo>
                <a:cubicBezTo>
                  <a:pt x="3213986" y="3072372"/>
                  <a:pt x="538337" y="3189694"/>
                  <a:pt x="0" y="3050275"/>
                </a:cubicBezTo>
                <a:cubicBezTo>
                  <a:pt x="308" y="1822322"/>
                  <a:pt x="79908" y="986123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60571195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5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42E3A-9C88-4248-B794-E6254889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Sastojci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0EA6F5-2EE1-480D-A851-896B90F32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300 g maslinovog ulja</a:t>
            </a:r>
          </a:p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250 g kokosovog ulja</a:t>
            </a:r>
          </a:p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100 g ulja od badema</a:t>
            </a:r>
          </a:p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50 g 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shea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putra</a:t>
            </a:r>
          </a:p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500 g glicerina </a:t>
            </a:r>
          </a:p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 g mirisnog ulja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(specijalno napravljenog  za sapune)</a:t>
            </a:r>
          </a:p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žlica boje za sapune </a:t>
            </a:r>
          </a:p>
        </p:txBody>
      </p:sp>
      <p:pic>
        <p:nvPicPr>
          <p:cNvPr id="4098" name="Picture 2" descr="Glicerinski sapuni | Oleum Trade">
            <a:extLst>
              <a:ext uri="{FF2B5EF4-FFF2-40B4-BE49-F238E27FC236}">
                <a16:creationId xmlns:a16="http://schemas.microsoft.com/office/drawing/2014/main" id="{B8A257AE-7B0C-406E-8BF8-D0FFF37C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41" y="1469181"/>
            <a:ext cx="3608353" cy="2599899"/>
          </a:xfrm>
          <a:custGeom>
            <a:avLst/>
            <a:gdLst>
              <a:gd name="connsiteX0" fmla="*/ 0 w 3608353"/>
              <a:gd name="connsiteY0" fmla="*/ 0 h 2599899"/>
              <a:gd name="connsiteX1" fmla="*/ 3608353 w 3608353"/>
              <a:gd name="connsiteY1" fmla="*/ 0 h 2599899"/>
              <a:gd name="connsiteX2" fmla="*/ 3608353 w 3608353"/>
              <a:gd name="connsiteY2" fmla="*/ 2599899 h 2599899"/>
              <a:gd name="connsiteX3" fmla="*/ 0 w 3608353"/>
              <a:gd name="connsiteY3" fmla="*/ 2599899 h 2599899"/>
              <a:gd name="connsiteX4" fmla="*/ 0 w 3608353"/>
              <a:gd name="connsiteY4" fmla="*/ 0 h 259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53" h="2599899" extrusionOk="0">
                <a:moveTo>
                  <a:pt x="0" y="0"/>
                </a:moveTo>
                <a:cubicBezTo>
                  <a:pt x="600540" y="-76726"/>
                  <a:pt x="2445603" y="29615"/>
                  <a:pt x="3608353" y="0"/>
                </a:cubicBezTo>
                <a:cubicBezTo>
                  <a:pt x="3514659" y="1268128"/>
                  <a:pt x="3671741" y="1888970"/>
                  <a:pt x="3608353" y="2599899"/>
                </a:cubicBezTo>
                <a:cubicBezTo>
                  <a:pt x="2563840" y="2540266"/>
                  <a:pt x="1633598" y="2668518"/>
                  <a:pt x="0" y="2599899"/>
                </a:cubicBezTo>
                <a:cubicBezTo>
                  <a:pt x="154671" y="1954689"/>
                  <a:pt x="41581" y="636612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185189908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3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785015-D3FB-4ED0-9182-8FCE2D21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F905FD-95A9-45B4-9D1E-39EF376B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rvo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za 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izrad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sapuna trebamo izvagati vodu za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sapun koja treba biti destilirana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zatim u vod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stavite kaustičnu sodu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zatim stavite ulje koje 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ž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elite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ž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ete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 dodati komadić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lavande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onda stavite u 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fri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ž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ider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jedan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dan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na kraju </a:t>
            </a:r>
            <a:r>
              <a:rPr lang="en-US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ga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izv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dit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</a:t>
            </a:r>
            <a:endParaRPr lang="hr-HR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A264FE5-9A47-4ECE-98EA-8453086E3877}"/>
              </a:ext>
            </a:extLst>
          </p:cNvPr>
          <p:cNvSpPr txBox="1"/>
          <p:nvPr/>
        </p:nvSpPr>
        <p:spPr>
          <a:xfrm>
            <a:off x="1066800" y="731263"/>
            <a:ext cx="1005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Izrada</a:t>
            </a: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sapuna</a:t>
            </a: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</a:t>
            </a: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toplo</a:t>
            </a:r>
            <a:endParaRPr lang="hr-HR" sz="4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Sapun bez opasnih hemikalija">
            <a:extLst>
              <a:ext uri="{FF2B5EF4-FFF2-40B4-BE49-F238E27FC236}">
                <a16:creationId xmlns:a16="http://schemas.microsoft.com/office/drawing/2014/main" id="{3DA27B56-C3C0-487B-8158-6ADC13C9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3" y="3141190"/>
            <a:ext cx="4719851" cy="2251006"/>
          </a:xfrm>
          <a:custGeom>
            <a:avLst/>
            <a:gdLst>
              <a:gd name="connsiteX0" fmla="*/ 0 w 4719851"/>
              <a:gd name="connsiteY0" fmla="*/ 0 h 2251006"/>
              <a:gd name="connsiteX1" fmla="*/ 4719851 w 4719851"/>
              <a:gd name="connsiteY1" fmla="*/ 0 h 2251006"/>
              <a:gd name="connsiteX2" fmla="*/ 4719851 w 4719851"/>
              <a:gd name="connsiteY2" fmla="*/ 2251006 h 2251006"/>
              <a:gd name="connsiteX3" fmla="*/ 0 w 4719851"/>
              <a:gd name="connsiteY3" fmla="*/ 2251006 h 2251006"/>
              <a:gd name="connsiteX4" fmla="*/ 0 w 4719851"/>
              <a:gd name="connsiteY4" fmla="*/ 0 h 225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851" h="2251006" extrusionOk="0">
                <a:moveTo>
                  <a:pt x="0" y="0"/>
                </a:moveTo>
                <a:cubicBezTo>
                  <a:pt x="1775863" y="38716"/>
                  <a:pt x="3191707" y="-96101"/>
                  <a:pt x="4719851" y="0"/>
                </a:cubicBezTo>
                <a:cubicBezTo>
                  <a:pt x="4652365" y="788838"/>
                  <a:pt x="4703554" y="1310728"/>
                  <a:pt x="4719851" y="2251006"/>
                </a:cubicBezTo>
                <a:cubicBezTo>
                  <a:pt x="2863045" y="2163331"/>
                  <a:pt x="1927275" y="2134045"/>
                  <a:pt x="0" y="2251006"/>
                </a:cubicBezTo>
                <a:cubicBezTo>
                  <a:pt x="-135631" y="1228388"/>
                  <a:pt x="61803" y="291139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28775599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7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5BC26-82A3-41F7-ACD4-1126651B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Sastojci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A3F826-AEE7-453C-B0CA-D8ED495B3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estilirana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voda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austična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soda</a:t>
            </a:r>
          </a:p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ulje </a:t>
            </a:r>
          </a:p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boje, osušene biljke, mirisi</a:t>
            </a:r>
          </a:p>
          <a:p>
            <a:endParaRPr lang="hr-HR" dirty="0"/>
          </a:p>
        </p:txBody>
      </p:sp>
      <p:pic>
        <p:nvPicPr>
          <p:cNvPr id="1028" name="Picture 4" descr="Kad je sapun bio luksuz - XXZ Portal">
            <a:extLst>
              <a:ext uri="{FF2B5EF4-FFF2-40B4-BE49-F238E27FC236}">
                <a16:creationId xmlns:a16="http://schemas.microsoft.com/office/drawing/2014/main" id="{50A4BDDC-A37A-4824-99F2-25025736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06" y="1829482"/>
            <a:ext cx="5993578" cy="4479195"/>
          </a:xfrm>
          <a:custGeom>
            <a:avLst/>
            <a:gdLst>
              <a:gd name="connsiteX0" fmla="*/ 0 w 5993578"/>
              <a:gd name="connsiteY0" fmla="*/ 0 h 4479195"/>
              <a:gd name="connsiteX1" fmla="*/ 5993578 w 5993578"/>
              <a:gd name="connsiteY1" fmla="*/ 0 h 4479195"/>
              <a:gd name="connsiteX2" fmla="*/ 5993578 w 5993578"/>
              <a:gd name="connsiteY2" fmla="*/ 4479195 h 4479195"/>
              <a:gd name="connsiteX3" fmla="*/ 0 w 5993578"/>
              <a:gd name="connsiteY3" fmla="*/ 4479195 h 4479195"/>
              <a:gd name="connsiteX4" fmla="*/ 0 w 5993578"/>
              <a:gd name="connsiteY4" fmla="*/ 0 h 44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3578" h="4479195" extrusionOk="0">
                <a:moveTo>
                  <a:pt x="0" y="0"/>
                </a:moveTo>
                <a:cubicBezTo>
                  <a:pt x="1215163" y="25612"/>
                  <a:pt x="4801706" y="-97154"/>
                  <a:pt x="5993578" y="0"/>
                </a:cubicBezTo>
                <a:cubicBezTo>
                  <a:pt x="5909774" y="1439828"/>
                  <a:pt x="6038237" y="3174355"/>
                  <a:pt x="5993578" y="4479195"/>
                </a:cubicBezTo>
                <a:cubicBezTo>
                  <a:pt x="4756645" y="4641592"/>
                  <a:pt x="2826336" y="4336286"/>
                  <a:pt x="0" y="4479195"/>
                </a:cubicBezTo>
                <a:cubicBezTo>
                  <a:pt x="-23694" y="2274985"/>
                  <a:pt x="-86183" y="1518123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34112857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3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312A36-B59D-45EE-9FA6-12CA5E99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 o sapunima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342AE8-D241-43FA-8292-5538692C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nogi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proizvođači postali su milijun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ši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proizvodnjom sapuna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apun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je prvi kozmetički proizvod koji je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dobio posebnu ambalažu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ajbolja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boja dobiva se dodavanjem latice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lavande ili ruže i 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zem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janih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pigmenata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</a:t>
            </a:r>
            <a:r>
              <a:rPr lang="hr-HR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okosovo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ulje stvara najbolju pjenu, dok </a:t>
            </a: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hr-HR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maslinovo ulje produžuje trajanje i kvalitetu sapuna</a:t>
            </a:r>
          </a:p>
          <a:p>
            <a:endParaRPr lang="hr-HR" dirty="0"/>
          </a:p>
        </p:txBody>
      </p:sp>
      <p:pic>
        <p:nvPicPr>
          <p:cNvPr id="6148" name="Picture 4" descr="SAPUNI MOGU SAKUPLJATI VIRUSE: Ovako ga nikada ne odlažite! | 7dnevno">
            <a:extLst>
              <a:ext uri="{FF2B5EF4-FFF2-40B4-BE49-F238E27FC236}">
                <a16:creationId xmlns:a16="http://schemas.microsoft.com/office/drawing/2014/main" id="{5FFBFC8C-147B-4D14-81C8-EA4B7BD3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1" y="2072765"/>
            <a:ext cx="3957565" cy="2638376"/>
          </a:xfrm>
          <a:custGeom>
            <a:avLst/>
            <a:gdLst>
              <a:gd name="connsiteX0" fmla="*/ 0 w 3957565"/>
              <a:gd name="connsiteY0" fmla="*/ 0 h 2638376"/>
              <a:gd name="connsiteX1" fmla="*/ 3957565 w 3957565"/>
              <a:gd name="connsiteY1" fmla="*/ 0 h 2638376"/>
              <a:gd name="connsiteX2" fmla="*/ 3957565 w 3957565"/>
              <a:gd name="connsiteY2" fmla="*/ 2638376 h 2638376"/>
              <a:gd name="connsiteX3" fmla="*/ 0 w 3957565"/>
              <a:gd name="connsiteY3" fmla="*/ 2638376 h 2638376"/>
              <a:gd name="connsiteX4" fmla="*/ 0 w 3957565"/>
              <a:gd name="connsiteY4" fmla="*/ 0 h 263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565" h="2638376" extrusionOk="0">
                <a:moveTo>
                  <a:pt x="0" y="0"/>
                </a:moveTo>
                <a:cubicBezTo>
                  <a:pt x="1274086" y="-79786"/>
                  <a:pt x="3088100" y="-143611"/>
                  <a:pt x="3957565" y="0"/>
                </a:cubicBezTo>
                <a:cubicBezTo>
                  <a:pt x="3833653" y="1045965"/>
                  <a:pt x="3836060" y="2048194"/>
                  <a:pt x="3957565" y="2638376"/>
                </a:cubicBezTo>
                <a:cubicBezTo>
                  <a:pt x="2391304" y="2721027"/>
                  <a:pt x="998726" y="2514561"/>
                  <a:pt x="0" y="2638376"/>
                </a:cubicBezTo>
                <a:cubicBezTo>
                  <a:pt x="-143146" y="1590357"/>
                  <a:pt x="132322" y="648169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19994654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1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6442FB-3372-49E5-AEC5-D1E9E936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7065"/>
            <a:ext cx="9905999" cy="1477151"/>
          </a:xfrm>
        </p:spPr>
        <p:txBody>
          <a:bodyPr>
            <a:normAutofit/>
          </a:bodyPr>
          <a:lstStyle/>
          <a:p>
            <a:pPr algn="ctr"/>
            <a:r>
              <a:rPr lang="hr-HR" sz="6600" dirty="0"/>
              <a:t>Hvala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693EA6-1089-4844-AD94-FAE2F698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8" y="4419600"/>
            <a:ext cx="5985163" cy="2031336"/>
          </a:xfrm>
        </p:spPr>
        <p:txBody>
          <a:bodyPr/>
          <a:lstStyle/>
          <a:p>
            <a:pPr marL="0" indent="0" algn="ctr">
              <a:buNone/>
            </a:pPr>
            <a:r>
              <a:rPr lang="hr-HR" sz="3200" dirty="0"/>
              <a:t>učenici 5.A </a:t>
            </a:r>
            <a:endParaRPr lang="en-US" sz="3200" dirty="0"/>
          </a:p>
          <a:p>
            <a:pPr marL="0" indent="0">
              <a:buNone/>
            </a:pPr>
            <a:r>
              <a:rPr lang="hr-HR" sz="2000" dirty="0"/>
              <a:t>Jana Biber, Val Bubaš, Patrik </a:t>
            </a:r>
            <a:r>
              <a:rPr lang="hr-HR" sz="2000" dirty="0" err="1"/>
              <a:t>Čerkezović</a:t>
            </a:r>
            <a:r>
              <a:rPr lang="hr-HR" sz="2000" dirty="0"/>
              <a:t>, Šimun Lončar, Šimun Matošević, Hana Osmanagić, Luka Pehar, Leonardo </a:t>
            </a:r>
            <a:r>
              <a:rPr lang="hr-HR" sz="2000" dirty="0" err="1"/>
              <a:t>Pelesk</a:t>
            </a:r>
            <a:r>
              <a:rPr lang="hr-HR" sz="2000" dirty="0"/>
              <a:t>, Mia </a:t>
            </a:r>
            <a:r>
              <a:rPr lang="hr-HR" sz="2000" dirty="0" err="1"/>
              <a:t>Petolas</a:t>
            </a:r>
            <a:r>
              <a:rPr lang="hr-HR" sz="2000" dirty="0"/>
              <a:t>, Tadej Petrač, Erika Petrović, Ema Sušec, Petra Tomašić, Sarah </a:t>
            </a:r>
            <a:r>
              <a:rPr lang="hr-HR" sz="2000" dirty="0" err="1"/>
              <a:t>Belen</a:t>
            </a:r>
            <a:r>
              <a:rPr lang="hr-HR" sz="2000" dirty="0"/>
              <a:t> Vučković</a:t>
            </a:r>
            <a:endParaRPr lang="en-GB" sz="2000" dirty="0"/>
          </a:p>
          <a:p>
            <a:endParaRPr lang="hr-HR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Smiling Face With Sunglasses Emoji">
                <a:extLst>
                  <a:ext uri="{FF2B5EF4-FFF2-40B4-BE49-F238E27FC236}">
                    <a16:creationId xmlns:a16="http://schemas.microsoft.com/office/drawing/2014/main" id="{F3A95529-197F-43E7-87F1-F851B3164A6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7441268"/>
                  </p:ext>
                </p:extLst>
              </p:nvPr>
            </p:nvGraphicFramePr>
            <p:xfrm>
              <a:off x="766964" y="1540060"/>
              <a:ext cx="5530402" cy="448333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530402" cy="4483338"/>
                    </a:xfrm>
                    <a:prstGeom prst="rect">
                      <a:avLst/>
                    </a:prstGeom>
                  </am3d:spPr>
                  <am3d:camera>
                    <am3d:pos x="0" y="0" z="783341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884" d="1000000"/>
                    <am3d:preTrans dx="1832" dy="-16799170" dz="-1200816"/>
                    <am3d:scale>
                      <am3d:sx n="1000000" d="1000000"/>
                      <am3d:sy n="1000000" d="1000000"/>
                      <am3d:sz n="1000000" d="1000000"/>
                    </am3d:scale>
                    <am3d:rot ax="558110" ay="1008684" az="16273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3289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Smiling Face With Sunglasses Emoji">
                <a:extLst>
                  <a:ext uri="{FF2B5EF4-FFF2-40B4-BE49-F238E27FC236}">
                    <a16:creationId xmlns:a16="http://schemas.microsoft.com/office/drawing/2014/main" id="{F3A95529-197F-43E7-87F1-F851B3164A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964" y="1540060"/>
                <a:ext cx="5530402" cy="448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Cylindrical Soap Dispenser">
                <a:extLst>
                  <a:ext uri="{FF2B5EF4-FFF2-40B4-BE49-F238E27FC236}">
                    <a16:creationId xmlns:a16="http://schemas.microsoft.com/office/drawing/2014/main" id="{37BB2AA6-063D-4AAA-BABD-01F9C25A72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6645255"/>
                  </p:ext>
                </p:extLst>
              </p:nvPr>
            </p:nvGraphicFramePr>
            <p:xfrm>
              <a:off x="9617969" y="851504"/>
              <a:ext cx="1838064" cy="385707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8064" cy="3857079"/>
                    </a:xfrm>
                    <a:prstGeom prst="rect">
                      <a:avLst/>
                    </a:prstGeom>
                  </am3d:spPr>
                  <am3d:camera>
                    <am3d:pos x="0" y="0" z="5646929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903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490617" ay="720248" az="33001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6570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Cylindrical Soap Dispenser">
                <a:extLst>
                  <a:ext uri="{FF2B5EF4-FFF2-40B4-BE49-F238E27FC236}">
                    <a16:creationId xmlns:a16="http://schemas.microsoft.com/office/drawing/2014/main" id="{37BB2AA6-063D-4AAA-BABD-01F9C25A72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7969" y="851504"/>
                <a:ext cx="1838064" cy="38570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981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842</TotalTime>
  <Words>392</Words>
  <Application>Microsoft Office PowerPoint</Application>
  <PresentationFormat>Široki zaslon</PresentationFormat>
  <Paragraphs>59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Garamond</vt:lpstr>
      <vt:lpstr>Sapun</vt:lpstr>
      <vt:lpstr>Start – Eu - up</vt:lpstr>
      <vt:lpstr>sapuni</vt:lpstr>
      <vt:lpstr>Povijest sapuna</vt:lpstr>
      <vt:lpstr>Izrada sapuna na hladno</vt:lpstr>
      <vt:lpstr> Sastojci</vt:lpstr>
      <vt:lpstr> </vt:lpstr>
      <vt:lpstr>Sastojci</vt:lpstr>
      <vt:lpstr>Zanimljivosti o sapunima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EMA SUŠEC</dc:creator>
  <cp:lastModifiedBy>6.f</cp:lastModifiedBy>
  <cp:revision>23</cp:revision>
  <dcterms:created xsi:type="dcterms:W3CDTF">2020-10-15T16:05:56Z</dcterms:created>
  <dcterms:modified xsi:type="dcterms:W3CDTF">2020-10-20T08:10:55Z</dcterms:modified>
</cp:coreProperties>
</file>