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67" r:id="rId2"/>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3C0B2-9A4F-D781-5C14-0A830E3BD8FB}" v="410" dt="2020-10-15T14:43:58.742"/>
    <p1510:client id="{A0277F80-0298-46C7-BC32-339677237F69}" v="929" dt="2020-10-15T14:03:12.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791" autoAdjust="0"/>
    <p:restoredTop sz="94660"/>
  </p:normalViewPr>
  <p:slideViewPr>
    <p:cSldViewPr snapToGrid="0">
      <p:cViewPr varScale="1">
        <p:scale>
          <a:sx n="59" d="100"/>
          <a:sy n="59" d="100"/>
        </p:scale>
        <p:origin x="216" y="1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10/28/20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10/28/20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10/28/20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10/28/20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8124" y="2348832"/>
            <a:ext cx="9086457" cy="1080001"/>
          </a:xfrm>
        </p:spPr>
        <p:txBody>
          <a:bodyPr>
            <a:noAutofit/>
          </a:bodyPr>
          <a:lstStyle/>
          <a:p>
            <a:r>
              <a:rPr lang="hr-HR" sz="12500" b="1" dirty="0">
                <a:solidFill>
                  <a:srgbClr val="0070C0"/>
                </a:solidFill>
                <a:latin typeface="Curlz MT" panose="04040404050702020202" pitchFamily="82" charset="0"/>
              </a:rPr>
              <a:t>S</a:t>
            </a:r>
            <a:r>
              <a:rPr lang="hr-HR" sz="8000" b="1" dirty="0">
                <a:solidFill>
                  <a:srgbClr val="0070C0"/>
                </a:solidFill>
                <a:latin typeface="Curlz MT" panose="04040404050702020202" pitchFamily="82" charset="0"/>
              </a:rPr>
              <a:t>tart – </a:t>
            </a:r>
            <a:r>
              <a:rPr lang="hr-HR" sz="12500" b="1" dirty="0">
                <a:solidFill>
                  <a:srgbClr val="0070C0"/>
                </a:solidFill>
                <a:latin typeface="Curlz MT" panose="04040404050702020202" pitchFamily="82" charset="0"/>
              </a:rPr>
              <a:t>E</a:t>
            </a:r>
            <a:r>
              <a:rPr lang="hr-HR" sz="8000" b="1" dirty="0">
                <a:solidFill>
                  <a:srgbClr val="0070C0"/>
                </a:solidFill>
                <a:latin typeface="Curlz MT" panose="04040404050702020202" pitchFamily="82" charset="0"/>
              </a:rPr>
              <a:t>u - </a:t>
            </a:r>
            <a:r>
              <a:rPr lang="hr-HR" sz="12500" b="1" dirty="0" err="1">
                <a:solidFill>
                  <a:srgbClr val="0070C0"/>
                </a:solidFill>
                <a:latin typeface="Curlz MT" panose="04040404050702020202" pitchFamily="82" charset="0"/>
              </a:rPr>
              <a:t>u</a:t>
            </a:r>
            <a:r>
              <a:rPr lang="hr-HR" sz="8000" b="1" dirty="0" err="1">
                <a:solidFill>
                  <a:srgbClr val="0070C0"/>
                </a:solidFill>
                <a:latin typeface="Curlz MT" panose="04040404050702020202" pitchFamily="82" charset="0"/>
              </a:rPr>
              <a:t>p</a:t>
            </a:r>
            <a:endParaRPr lang="hr-HR" sz="8000" b="1" dirty="0">
              <a:solidFill>
                <a:srgbClr val="0070C0"/>
              </a:solidFill>
              <a:latin typeface="Curlz MT" panose="04040404050702020202" pitchFamily="82" charset="0"/>
            </a:endParaRPr>
          </a:p>
        </p:txBody>
      </p:sp>
      <p:sp>
        <p:nvSpPr>
          <p:cNvPr id="3" name="Podnaslov 2"/>
          <p:cNvSpPr>
            <a:spLocks noGrp="1"/>
          </p:cNvSpPr>
          <p:nvPr>
            <p:ph type="subTitle" idx="1"/>
          </p:nvPr>
        </p:nvSpPr>
        <p:spPr>
          <a:xfrm>
            <a:off x="932328" y="2868706"/>
            <a:ext cx="10479743" cy="2922494"/>
          </a:xfrm>
        </p:spPr>
        <p:txBody>
          <a:bodyPr/>
          <a:lstStyle/>
          <a:p>
            <a:endParaRPr lang="hr-HR" sz="3600" dirty="0">
              <a:latin typeface="Arial" panose="020B0604020202020204" pitchFamily="34" charset="0"/>
              <a:cs typeface="Arial" panose="020B0604020202020204" pitchFamily="34" charset="0"/>
            </a:endParaRPr>
          </a:p>
          <a:p>
            <a:endParaRPr lang="hr-HR" sz="3600" dirty="0">
              <a:latin typeface="Arial" panose="020B0604020202020204" pitchFamily="34" charset="0"/>
              <a:cs typeface="Arial" panose="020B0604020202020204" pitchFamily="34" charset="0"/>
            </a:endParaRPr>
          </a:p>
          <a:p>
            <a:r>
              <a:rPr lang="hr-HR" sz="3600" dirty="0">
                <a:latin typeface="Arial" panose="020B0604020202020204" pitchFamily="34" charset="0"/>
                <a:cs typeface="Arial" panose="020B0604020202020204" pitchFamily="34" charset="0"/>
              </a:rPr>
              <a:t>Erasmus+ KA2 Project Student </a:t>
            </a:r>
            <a:r>
              <a:rPr lang="hr-HR" sz="3600" dirty="0" err="1">
                <a:latin typeface="Arial" panose="020B0604020202020204" pitchFamily="34" charset="0"/>
                <a:cs typeface="Arial" panose="020B0604020202020204" pitchFamily="34" charset="0"/>
              </a:rPr>
              <a:t>Mobility</a:t>
            </a:r>
            <a:endParaRPr lang="hr-HR" sz="3600" dirty="0">
              <a:latin typeface="Arial" panose="020B0604020202020204" pitchFamily="34" charset="0"/>
              <a:cs typeface="Arial" panose="020B0604020202020204" pitchFamily="34" charset="0"/>
            </a:endParaRPr>
          </a:p>
          <a:p>
            <a:r>
              <a:rPr lang="hr-HR" sz="3600" dirty="0" err="1">
                <a:latin typeface="Arial" panose="020B0604020202020204" pitchFamily="34" charset="0"/>
                <a:cs typeface="Arial" panose="020B0604020202020204" pitchFamily="34" charset="0"/>
              </a:rPr>
              <a:t>From</a:t>
            </a:r>
            <a:r>
              <a:rPr lang="hr-HR" sz="3600" dirty="0">
                <a:latin typeface="Arial" panose="020B0604020202020204" pitchFamily="34" charset="0"/>
                <a:cs typeface="Arial" panose="020B0604020202020204" pitchFamily="34" charset="0"/>
              </a:rPr>
              <a:t> 2019 to 2022</a:t>
            </a:r>
          </a:p>
          <a:p>
            <a:endParaRPr lang="hr-HR" sz="3600" dirty="0">
              <a:latin typeface="Arial" panose="020B0604020202020204" pitchFamily="34" charset="0"/>
              <a:cs typeface="Arial" panose="020B0604020202020204" pitchFamily="34" charset="0"/>
            </a:endParaRPr>
          </a:p>
          <a:p>
            <a:endParaRPr lang="hr-HR" dirty="0"/>
          </a:p>
        </p:txBody>
      </p:sp>
      <p:pic>
        <p:nvPicPr>
          <p:cNvPr id="4" name="Slika 3"/>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5455997" y="5718086"/>
            <a:ext cx="2160000" cy="1080000"/>
          </a:xfrm>
          <a:prstGeom prst="rect">
            <a:avLst/>
          </a:prstGeom>
        </p:spPr>
      </p:pic>
      <p:pic>
        <p:nvPicPr>
          <p:cNvPr id="5" name="Slika 4"/>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2933404" y="5658172"/>
            <a:ext cx="1259517" cy="1199828"/>
          </a:xfrm>
          <a:prstGeom prst="rect">
            <a:avLst/>
          </a:prstGeom>
        </p:spPr>
      </p:pic>
      <p:pic>
        <p:nvPicPr>
          <p:cNvPr id="6" name="Slika 5"/>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336532" y="5658172"/>
            <a:ext cx="1333796" cy="1199828"/>
          </a:xfrm>
          <a:prstGeom prst="rect">
            <a:avLst/>
          </a:prstGeom>
        </p:spPr>
      </p:pic>
      <p:pic>
        <p:nvPicPr>
          <p:cNvPr id="7" name="Slika 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8323195" y="5718086"/>
            <a:ext cx="3600000" cy="1080000"/>
          </a:xfrm>
          <a:prstGeom prst="rect">
            <a:avLst/>
          </a:prstGeom>
        </p:spPr>
      </p:pic>
      <p:pic>
        <p:nvPicPr>
          <p:cNvPr id="8" name="Slika 7">
            <a:extLst>
              <a:ext uri="{FF2B5EF4-FFF2-40B4-BE49-F238E27FC236}">
                <a16:creationId xmlns:a16="http://schemas.microsoft.com/office/drawing/2014/main" id="{E751AD3A-FED5-430E-84D7-BDDCAD60AC17}"/>
              </a:ext>
            </a:extLst>
          </p:cNvPr>
          <p:cNvPicPr/>
          <p:nvPr/>
        </p:nvPicPr>
        <p:blipFill rotWithShape="1">
          <a:blip r:embed="rId6"/>
          <a:srcRect l="58704" t="6327" r="2520" b="13383"/>
          <a:stretch/>
        </p:blipFill>
        <p:spPr bwMode="auto">
          <a:xfrm>
            <a:off x="4966447" y="-17771"/>
            <a:ext cx="2115671" cy="20193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5398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4" descr="A person wearing a suit and tie&#10;&#10;Description automatically generated">
            <a:extLst>
              <a:ext uri="{FF2B5EF4-FFF2-40B4-BE49-F238E27FC236}">
                <a16:creationId xmlns:a16="http://schemas.microsoft.com/office/drawing/2014/main" id="{D03153E0-6C14-4100-BD45-38AFC859F114}"/>
              </a:ext>
            </a:extLst>
          </p:cNvPr>
          <p:cNvPicPr>
            <a:picLocks noChangeAspect="1"/>
          </p:cNvPicPr>
          <p:nvPr/>
        </p:nvPicPr>
        <p:blipFill rotWithShape="1">
          <a:blip r:embed="rId2"/>
          <a:srcRect l="25422" r="7774" b="-1"/>
          <a:stretch/>
        </p:blipFill>
        <p:spPr>
          <a:xfrm>
            <a:off x="1" y="2907830"/>
            <a:ext cx="4379278" cy="3946881"/>
          </a:xfrm>
          <a:prstGeom prst="rect">
            <a:avLst/>
          </a:prstGeom>
        </p:spPr>
      </p:pic>
      <p:sp>
        <p:nvSpPr>
          <p:cNvPr id="15" name="Rectangle 14">
            <a:extLst>
              <a:ext uri="{FF2B5EF4-FFF2-40B4-BE49-F238E27FC236}">
                <a16:creationId xmlns:a16="http://schemas.microsoft.com/office/drawing/2014/main" id="{94D5EE79-EF92-4409-AAA1-DF3B03B07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1"/>
            <a:ext cx="465734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C3E1F5-6B42-464D-BC5B-2E53A2831C38}"/>
              </a:ext>
            </a:extLst>
          </p:cNvPr>
          <p:cNvSpPr>
            <a:spLocks noGrp="1"/>
          </p:cNvSpPr>
          <p:nvPr>
            <p:ph type="ctrTitle"/>
          </p:nvPr>
        </p:nvSpPr>
        <p:spPr>
          <a:xfrm>
            <a:off x="8142028" y="979957"/>
            <a:ext cx="3587485" cy="1582010"/>
          </a:xfrm>
          <a:solidFill>
            <a:srgbClr val="FFFFFF"/>
          </a:solidFill>
          <a:ln>
            <a:solidFill>
              <a:srgbClr val="404040"/>
            </a:solidFill>
          </a:ln>
        </p:spPr>
        <p:txBody>
          <a:bodyPr vert="horz" lIns="182880" tIns="182880" rIns="182880" bIns="182880" rtlCol="0" anchor="ctr" anchorCtr="1">
            <a:noAutofit/>
          </a:bodyPr>
          <a:lstStyle/>
          <a:p>
            <a:r>
              <a:rPr lang="en-US" sz="3200" dirty="0"/>
              <a:t>Famous Lawyers</a:t>
            </a:r>
          </a:p>
        </p:txBody>
      </p:sp>
      <p:pic>
        <p:nvPicPr>
          <p:cNvPr id="5" name="Picture 5" descr="A person wearing glasses&#10;&#10;Description automatically generated">
            <a:extLst>
              <a:ext uri="{FF2B5EF4-FFF2-40B4-BE49-F238E27FC236}">
                <a16:creationId xmlns:a16="http://schemas.microsoft.com/office/drawing/2014/main" id="{5DA4D718-764C-4999-9D70-676FA56C59F8}"/>
              </a:ext>
            </a:extLst>
          </p:cNvPr>
          <p:cNvPicPr>
            <a:picLocks noChangeAspect="1"/>
          </p:cNvPicPr>
          <p:nvPr/>
        </p:nvPicPr>
        <p:blipFill rotWithShape="1">
          <a:blip r:embed="rId3"/>
          <a:srcRect l="24731" r="22139" b="1"/>
          <a:stretch/>
        </p:blipFill>
        <p:spPr>
          <a:xfrm>
            <a:off x="20" y="10"/>
            <a:ext cx="2109186" cy="2749445"/>
          </a:xfrm>
          <a:prstGeom prst="rect">
            <a:avLst/>
          </a:prstGeom>
        </p:spPr>
      </p:pic>
      <p:pic>
        <p:nvPicPr>
          <p:cNvPr id="10" name="Picture 10" descr="A person wearing a suit and tie&#10;&#10;Description automatically generated">
            <a:extLst>
              <a:ext uri="{FF2B5EF4-FFF2-40B4-BE49-F238E27FC236}">
                <a16:creationId xmlns:a16="http://schemas.microsoft.com/office/drawing/2014/main" id="{29789C31-729E-4DAC-A3C4-40DEA4EB6ED4}"/>
              </a:ext>
            </a:extLst>
          </p:cNvPr>
          <p:cNvPicPr>
            <a:picLocks noChangeAspect="1"/>
          </p:cNvPicPr>
          <p:nvPr/>
        </p:nvPicPr>
        <p:blipFill rotWithShape="1">
          <a:blip r:embed="rId4"/>
          <a:srcRect l="29832" r="27164" b="-2"/>
          <a:stretch/>
        </p:blipFill>
        <p:spPr>
          <a:xfrm>
            <a:off x="2270073" y="2770"/>
            <a:ext cx="2109205" cy="2746685"/>
          </a:xfrm>
          <a:prstGeom prst="rect">
            <a:avLst/>
          </a:prstGeom>
        </p:spPr>
      </p:pic>
      <p:sp>
        <p:nvSpPr>
          <p:cNvPr id="3" name="Subtitle 2">
            <a:extLst>
              <a:ext uri="{FF2B5EF4-FFF2-40B4-BE49-F238E27FC236}">
                <a16:creationId xmlns:a16="http://schemas.microsoft.com/office/drawing/2014/main" id="{3EA1DF62-1AB4-4A4D-A279-47CB2AE5693F}"/>
              </a:ext>
            </a:extLst>
          </p:cNvPr>
          <p:cNvSpPr>
            <a:spLocks noGrp="1"/>
          </p:cNvSpPr>
          <p:nvPr>
            <p:ph type="subTitle" idx="1"/>
          </p:nvPr>
        </p:nvSpPr>
        <p:spPr>
          <a:xfrm>
            <a:off x="8142028" y="2777481"/>
            <a:ext cx="4049972" cy="3460417"/>
          </a:xfrm>
        </p:spPr>
        <p:txBody>
          <a:bodyPr vert="horz" lIns="91440" tIns="45720" rIns="91440" bIns="45720" rtlCol="0" anchor="t">
            <a:noAutofit/>
          </a:bodyPr>
          <a:lstStyle/>
          <a:p>
            <a:pPr algn="l">
              <a:lnSpc>
                <a:spcPct val="90000"/>
              </a:lnSpc>
            </a:pPr>
            <a:r>
              <a:rPr lang="en-US" sz="4000" dirty="0">
                <a:solidFill>
                  <a:srgbClr val="FFFFFF"/>
                </a:solidFill>
              </a:rPr>
              <a:t>Joe Jamail</a:t>
            </a:r>
            <a:endParaRPr lang="en-US" sz="2800" dirty="0"/>
          </a:p>
          <a:p>
            <a:pPr algn="l">
              <a:lnSpc>
                <a:spcPct val="90000"/>
              </a:lnSpc>
            </a:pPr>
            <a:r>
              <a:rPr lang="en-US" sz="4000" dirty="0">
                <a:solidFill>
                  <a:srgbClr val="FFFFFF"/>
                </a:solidFill>
              </a:rPr>
              <a:t>Thurgood Marshall</a:t>
            </a:r>
            <a:endParaRPr lang="en-US" sz="4000" dirty="0"/>
          </a:p>
          <a:p>
            <a:pPr marL="57150" algn="l">
              <a:lnSpc>
                <a:spcPct val="90000"/>
              </a:lnSpc>
            </a:pPr>
            <a:r>
              <a:rPr lang="en-US" sz="4000" dirty="0">
                <a:solidFill>
                  <a:srgbClr val="FFFFFF"/>
                </a:solidFill>
              </a:rPr>
              <a:t>John Adams</a:t>
            </a:r>
          </a:p>
          <a:p>
            <a:pPr marL="57150" algn="l">
              <a:lnSpc>
                <a:spcPct val="90000"/>
              </a:lnSpc>
            </a:pPr>
            <a:r>
              <a:rPr lang="en-US" sz="4000" dirty="0">
                <a:solidFill>
                  <a:srgbClr val="FFFFFF"/>
                </a:solidFill>
              </a:rPr>
              <a:t>Abraham Lincoln</a:t>
            </a:r>
          </a:p>
          <a:p>
            <a:pPr indent="-228600" algn="l">
              <a:lnSpc>
                <a:spcPct val="90000"/>
              </a:lnSpc>
              <a:buFont typeface="Arial" panose="020B0604020202020204" pitchFamily="34" charset="0"/>
              <a:buChar char="•"/>
            </a:pPr>
            <a:endParaRPr lang="en-US" sz="1700" dirty="0">
              <a:solidFill>
                <a:srgbClr val="FFFFFF"/>
              </a:solidFill>
            </a:endParaRPr>
          </a:p>
        </p:txBody>
      </p:sp>
      <p:pic>
        <p:nvPicPr>
          <p:cNvPr id="8" name="Picture 8" descr="A person wearing a suit and tie&#10;&#10;Description automatically generated">
            <a:extLst>
              <a:ext uri="{FF2B5EF4-FFF2-40B4-BE49-F238E27FC236}">
                <a16:creationId xmlns:a16="http://schemas.microsoft.com/office/drawing/2014/main" id="{D0E21DDB-2C7C-4386-B311-12BF9D0E3140}"/>
              </a:ext>
            </a:extLst>
          </p:cNvPr>
          <p:cNvPicPr>
            <a:picLocks noChangeAspect="1"/>
          </p:cNvPicPr>
          <p:nvPr/>
        </p:nvPicPr>
        <p:blipFill rotWithShape="1">
          <a:blip r:embed="rId5"/>
          <a:srcRect l="25072" r="30166" b="1"/>
          <a:stretch/>
        </p:blipFill>
        <p:spPr>
          <a:xfrm>
            <a:off x="4540145" y="10"/>
            <a:ext cx="2833641" cy="6857989"/>
          </a:xfrm>
          <a:prstGeom prst="rect">
            <a:avLst/>
          </a:prstGeom>
        </p:spPr>
      </p:pic>
    </p:spTree>
    <p:extLst>
      <p:ext uri="{BB962C8B-B14F-4D97-AF65-F5344CB8AC3E}">
        <p14:creationId xmlns:p14="http://schemas.microsoft.com/office/powerpoint/2010/main" val="362796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FB9D8-301E-4422-B540-40E8254FE0C7}"/>
              </a:ext>
            </a:extLst>
          </p:cNvPr>
          <p:cNvSpPr>
            <a:spLocks noGrp="1"/>
          </p:cNvSpPr>
          <p:nvPr>
            <p:ph type="ctrTitle"/>
          </p:nvPr>
        </p:nvSpPr>
        <p:spPr/>
        <p:txBody>
          <a:bodyPr/>
          <a:lstStyle/>
          <a:p>
            <a:r>
              <a:rPr lang="en-US" sz="4800" dirty="0"/>
              <a:t>Thank you!</a:t>
            </a:r>
          </a:p>
        </p:txBody>
      </p:sp>
      <p:sp>
        <p:nvSpPr>
          <p:cNvPr id="3" name="Subtitle 2">
            <a:extLst>
              <a:ext uri="{FF2B5EF4-FFF2-40B4-BE49-F238E27FC236}">
                <a16:creationId xmlns:a16="http://schemas.microsoft.com/office/drawing/2014/main" id="{02581B6D-EDBC-4C83-92A7-6C190B4A881A}"/>
              </a:ext>
            </a:extLst>
          </p:cNvPr>
          <p:cNvSpPr>
            <a:spLocks noGrp="1"/>
          </p:cNvSpPr>
          <p:nvPr>
            <p:ph type="subTitle" idx="1"/>
          </p:nvPr>
        </p:nvSpPr>
        <p:spPr>
          <a:xfrm>
            <a:off x="2166710" y="4352544"/>
            <a:ext cx="7846289" cy="1239894"/>
          </a:xfrm>
        </p:spPr>
        <p:txBody>
          <a:bodyPr vert="horz" lIns="91440" tIns="45720" rIns="91440" bIns="45720" rtlCol="0" anchor="t">
            <a:normAutofit/>
          </a:bodyPr>
          <a:lstStyle/>
          <a:p>
            <a:r>
              <a:rPr lang="hr-HR" dirty="0"/>
              <a:t>8.A razred</a:t>
            </a:r>
            <a:endParaRPr lang="en-US" dirty="0"/>
          </a:p>
        </p:txBody>
      </p:sp>
    </p:spTree>
    <p:extLst>
      <p:ext uri="{BB962C8B-B14F-4D97-AF65-F5344CB8AC3E}">
        <p14:creationId xmlns:p14="http://schemas.microsoft.com/office/powerpoint/2010/main" val="99580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4285" y="2281970"/>
            <a:ext cx="3782368" cy="2291468"/>
          </a:xfrm>
        </p:spPr>
        <p:txBody>
          <a:bodyPr>
            <a:normAutofit/>
          </a:bodyPr>
          <a:lstStyle/>
          <a:p>
            <a:r>
              <a:rPr lang="en-US" sz="3600" dirty="0"/>
              <a:t>Lawyer</a:t>
            </a:r>
          </a:p>
        </p:txBody>
      </p:sp>
      <p:pic>
        <p:nvPicPr>
          <p:cNvPr id="4" name="Picture 4" descr="A person sitting at a table&#10;&#10;Description automatically generated">
            <a:extLst>
              <a:ext uri="{FF2B5EF4-FFF2-40B4-BE49-F238E27FC236}">
                <a16:creationId xmlns:a16="http://schemas.microsoft.com/office/drawing/2014/main" id="{376678BF-8936-4442-87B3-9706F86FF5CE}"/>
              </a:ext>
            </a:extLst>
          </p:cNvPr>
          <p:cNvPicPr>
            <a:picLocks noChangeAspect="1"/>
          </p:cNvPicPr>
          <p:nvPr/>
        </p:nvPicPr>
        <p:blipFill>
          <a:blip r:embed="rId2"/>
          <a:stretch>
            <a:fillRect/>
          </a:stretch>
        </p:blipFill>
        <p:spPr>
          <a:xfrm>
            <a:off x="5294376" y="1189591"/>
            <a:ext cx="6257544" cy="4164111"/>
          </a:xfrm>
          <a:prstGeom prst="rect">
            <a:avLst/>
          </a:prstGeom>
        </p:spPr>
      </p:pic>
    </p:spTree>
    <p:extLst>
      <p:ext uri="{BB962C8B-B14F-4D97-AF65-F5344CB8AC3E}">
        <p14:creationId xmlns:p14="http://schemas.microsoft.com/office/powerpoint/2010/main" val="119444022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F92E-EDE1-4117-91EC-76C84D2A0620}"/>
              </a:ext>
            </a:extLst>
          </p:cNvPr>
          <p:cNvSpPr>
            <a:spLocks noGrp="1"/>
          </p:cNvSpPr>
          <p:nvPr>
            <p:ph type="ctrTitle"/>
          </p:nvPr>
        </p:nvSpPr>
        <p:spPr>
          <a:xfrm>
            <a:off x="5460493" y="432583"/>
            <a:ext cx="5925310" cy="1645920"/>
          </a:xfrm>
        </p:spPr>
        <p:txBody>
          <a:bodyPr>
            <a:normAutofit/>
          </a:bodyPr>
          <a:lstStyle/>
          <a:p>
            <a:r>
              <a:rPr lang="en-US" dirty="0"/>
              <a:t>Who is a lawyer?</a:t>
            </a:r>
          </a:p>
        </p:txBody>
      </p:sp>
      <p:sp>
        <p:nvSpPr>
          <p:cNvPr id="3" name="Subtitle 2">
            <a:extLst>
              <a:ext uri="{FF2B5EF4-FFF2-40B4-BE49-F238E27FC236}">
                <a16:creationId xmlns:a16="http://schemas.microsoft.com/office/drawing/2014/main" id="{601C480A-6007-45C2-A803-106AE208931E}"/>
              </a:ext>
            </a:extLst>
          </p:cNvPr>
          <p:cNvSpPr>
            <a:spLocks noGrp="1"/>
          </p:cNvSpPr>
          <p:nvPr>
            <p:ph type="subTitle" idx="1"/>
          </p:nvPr>
        </p:nvSpPr>
        <p:spPr>
          <a:xfrm>
            <a:off x="6099403" y="2459834"/>
            <a:ext cx="5242560" cy="3759410"/>
          </a:xfrm>
        </p:spPr>
        <p:txBody>
          <a:bodyPr vert="horz" lIns="91440" tIns="45720" rIns="91440" bIns="45720" rtlCol="0" anchor="t">
            <a:noAutofit/>
          </a:bodyPr>
          <a:lstStyle/>
          <a:p>
            <a:r>
              <a:rPr lang="en-US" sz="3600" dirty="0"/>
              <a:t>A lawyer is a person who provides legal assistance to physical and legal people. Also, he exercises and protects their rights and legal interests. </a:t>
            </a:r>
          </a:p>
        </p:txBody>
      </p:sp>
      <p:sp>
        <p:nvSpPr>
          <p:cNvPr id="8" name="Rectangle 8">
            <a:extLst>
              <a:ext uri="{FF2B5EF4-FFF2-40B4-BE49-F238E27FC236}">
                <a16:creationId xmlns:a16="http://schemas.microsoft.com/office/drawing/2014/main" id="{D2C8CFF3-1768-4D47-AF59-47911390E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74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0">
            <a:extLst>
              <a:ext uri="{FF2B5EF4-FFF2-40B4-BE49-F238E27FC236}">
                <a16:creationId xmlns:a16="http://schemas.microsoft.com/office/drawing/2014/main" id="{BB05EA52-9370-4EC0-A437-A17F4A88C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61" y="802767"/>
            <a:ext cx="368503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in a suit and tie&#10;&#10;Description automatically generated">
            <a:extLst>
              <a:ext uri="{FF2B5EF4-FFF2-40B4-BE49-F238E27FC236}">
                <a16:creationId xmlns:a16="http://schemas.microsoft.com/office/drawing/2014/main" id="{5F7A8FA9-9D5A-4736-BF50-EF0F34740FD6}"/>
              </a:ext>
            </a:extLst>
          </p:cNvPr>
          <p:cNvPicPr>
            <a:picLocks noChangeAspect="1"/>
          </p:cNvPicPr>
          <p:nvPr/>
        </p:nvPicPr>
        <p:blipFill rotWithShape="1">
          <a:blip r:embed="rId2"/>
          <a:srcRect l="45242" r="7610" b="2"/>
          <a:stretch/>
        </p:blipFill>
        <p:spPr>
          <a:xfrm>
            <a:off x="1123901" y="1122807"/>
            <a:ext cx="3044952" cy="4297680"/>
          </a:xfrm>
          <a:prstGeom prst="rect">
            <a:avLst/>
          </a:prstGeom>
        </p:spPr>
      </p:pic>
    </p:spTree>
    <p:extLst>
      <p:ext uri="{BB962C8B-B14F-4D97-AF65-F5344CB8AC3E}">
        <p14:creationId xmlns:p14="http://schemas.microsoft.com/office/powerpoint/2010/main" val="108285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9933-843C-4A9E-B187-6CB890FE70A5}"/>
              </a:ext>
            </a:extLst>
          </p:cNvPr>
          <p:cNvSpPr>
            <a:spLocks noGrp="1"/>
          </p:cNvSpPr>
          <p:nvPr>
            <p:ph type="ctrTitle"/>
          </p:nvPr>
        </p:nvSpPr>
        <p:spPr>
          <a:xfrm>
            <a:off x="6901435" y="801292"/>
            <a:ext cx="4486656" cy="1645920"/>
          </a:xfrm>
        </p:spPr>
        <p:txBody>
          <a:bodyPr>
            <a:normAutofit/>
          </a:bodyPr>
          <a:lstStyle/>
          <a:p>
            <a:r>
              <a:rPr lang="en-US" sz="3200" dirty="0"/>
              <a:t>Short history of lawyers</a:t>
            </a:r>
          </a:p>
        </p:txBody>
      </p:sp>
      <p:sp>
        <p:nvSpPr>
          <p:cNvPr id="3" name="Subtitle 2">
            <a:extLst>
              <a:ext uri="{FF2B5EF4-FFF2-40B4-BE49-F238E27FC236}">
                <a16:creationId xmlns:a16="http://schemas.microsoft.com/office/drawing/2014/main" id="{F4DD6139-F4AD-4D4A-925C-FC5062EBA290}"/>
              </a:ext>
            </a:extLst>
          </p:cNvPr>
          <p:cNvSpPr>
            <a:spLocks noGrp="1"/>
          </p:cNvSpPr>
          <p:nvPr>
            <p:ph type="subTitle" idx="1"/>
          </p:nvPr>
        </p:nvSpPr>
        <p:spPr>
          <a:xfrm>
            <a:off x="6690207" y="2608801"/>
            <a:ext cx="5044592" cy="4053256"/>
          </a:xfrm>
        </p:spPr>
        <p:txBody>
          <a:bodyPr vert="horz" lIns="91440" tIns="45720" rIns="91440" bIns="45720" rtlCol="0" anchor="t">
            <a:normAutofit/>
          </a:bodyPr>
          <a:lstStyle/>
          <a:p>
            <a:pPr>
              <a:lnSpc>
                <a:spcPct val="90000"/>
              </a:lnSpc>
            </a:pPr>
            <a:r>
              <a:rPr lang="en-US" sz="3200" dirty="0"/>
              <a:t>Lawyers have their roots in Greece and Rome. The legal profession was modernized by King Edward I of England in the late 13</a:t>
            </a:r>
            <a:r>
              <a:rPr lang="en-US" sz="3200" baseline="30000" dirty="0"/>
              <a:t>th</a:t>
            </a:r>
            <a:r>
              <a:rPr lang="en-US" sz="3200" dirty="0"/>
              <a:t> century. The legal profession was further modernized in the early days of United States in the 18</a:t>
            </a:r>
            <a:r>
              <a:rPr lang="en-US" sz="3200" baseline="30000" dirty="0"/>
              <a:t>th</a:t>
            </a:r>
            <a:r>
              <a:rPr lang="en-US" sz="3200" dirty="0"/>
              <a:t> century.</a:t>
            </a:r>
            <a:endParaRPr lang="en-US" sz="1400" dirty="0"/>
          </a:p>
        </p:txBody>
      </p:sp>
      <p:sp>
        <p:nvSpPr>
          <p:cNvPr id="9" name="Rectangle 8">
            <a:extLst>
              <a:ext uri="{FF2B5EF4-FFF2-40B4-BE49-F238E27FC236}">
                <a16:creationId xmlns:a16="http://schemas.microsoft.com/office/drawing/2014/main" id="{733DEE68-6B15-49E1-8C6F-EE553B059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30" y="640080"/>
            <a:ext cx="5455920"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C3F07C8-CCA3-4D2E-A900-8396148C1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8" y="802767"/>
            <a:ext cx="512978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living, photo, window, cat&#10;&#10;Description automatically generated">
            <a:extLst>
              <a:ext uri="{FF2B5EF4-FFF2-40B4-BE49-F238E27FC236}">
                <a16:creationId xmlns:a16="http://schemas.microsoft.com/office/drawing/2014/main" id="{F3458DE6-D103-475A-9A2D-AE239A123FBE}"/>
              </a:ext>
            </a:extLst>
          </p:cNvPr>
          <p:cNvPicPr>
            <a:picLocks noChangeAspect="1"/>
          </p:cNvPicPr>
          <p:nvPr/>
        </p:nvPicPr>
        <p:blipFill rotWithShape="1">
          <a:blip r:embed="rId2"/>
          <a:srcRect l="13410" r="21482" b="1"/>
          <a:stretch/>
        </p:blipFill>
        <p:spPr>
          <a:xfrm>
            <a:off x="1126238" y="1122807"/>
            <a:ext cx="4489704" cy="4297680"/>
          </a:xfrm>
          <a:prstGeom prst="rect">
            <a:avLst/>
          </a:prstGeom>
        </p:spPr>
      </p:pic>
    </p:spTree>
    <p:extLst>
      <p:ext uri="{BB962C8B-B14F-4D97-AF65-F5344CB8AC3E}">
        <p14:creationId xmlns:p14="http://schemas.microsoft.com/office/powerpoint/2010/main" val="179520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A06D0B-64EF-4F8E-9956-44D45E0B0758}"/>
              </a:ext>
            </a:extLst>
          </p:cNvPr>
          <p:cNvSpPr>
            <a:spLocks noGrp="1"/>
          </p:cNvSpPr>
          <p:nvPr>
            <p:ph type="ctrTitle"/>
          </p:nvPr>
        </p:nvSpPr>
        <p:spPr>
          <a:xfrm>
            <a:off x="432817" y="306345"/>
            <a:ext cx="4221478" cy="1043484"/>
          </a:xfrm>
        </p:spPr>
        <p:txBody>
          <a:bodyPr>
            <a:normAutofit fontScale="90000"/>
          </a:bodyPr>
          <a:lstStyle/>
          <a:p>
            <a:r>
              <a:rPr lang="en-US" sz="2800" dirty="0"/>
              <a:t>Wanted characteristics</a:t>
            </a:r>
          </a:p>
        </p:txBody>
      </p:sp>
      <p:sp>
        <p:nvSpPr>
          <p:cNvPr id="11" name="Rectangle 10">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brush&#10;&#10;Description automatically generated">
            <a:extLst>
              <a:ext uri="{FF2B5EF4-FFF2-40B4-BE49-F238E27FC236}">
                <a16:creationId xmlns:a16="http://schemas.microsoft.com/office/drawing/2014/main" id="{C204C4E7-A2DC-44B3-AC01-2B30CB020679}"/>
              </a:ext>
            </a:extLst>
          </p:cNvPr>
          <p:cNvPicPr>
            <a:picLocks noChangeAspect="1"/>
          </p:cNvPicPr>
          <p:nvPr/>
        </p:nvPicPr>
        <p:blipFill>
          <a:blip r:embed="rId2"/>
          <a:stretch>
            <a:fillRect/>
          </a:stretch>
        </p:blipFill>
        <p:spPr>
          <a:xfrm>
            <a:off x="4977951" y="1554783"/>
            <a:ext cx="6250314" cy="3589707"/>
          </a:xfrm>
          <a:prstGeom prst="rect">
            <a:avLst/>
          </a:prstGeom>
        </p:spPr>
      </p:pic>
      <p:sp>
        <p:nvSpPr>
          <p:cNvPr id="5" name="TextBox 4">
            <a:extLst>
              <a:ext uri="{FF2B5EF4-FFF2-40B4-BE49-F238E27FC236}">
                <a16:creationId xmlns:a16="http://schemas.microsoft.com/office/drawing/2014/main" id="{CDEBEB12-3EA6-1F49-907F-FDF41673E8DF}"/>
              </a:ext>
            </a:extLst>
          </p:cNvPr>
          <p:cNvSpPr txBox="1"/>
          <p:nvPr/>
        </p:nvSpPr>
        <p:spPr>
          <a:xfrm>
            <a:off x="275278" y="1472425"/>
            <a:ext cx="4387595"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a:t>Drawing valid conclusions about legally relevant facts</a:t>
            </a:r>
          </a:p>
          <a:p>
            <a:pPr marL="285750" indent="-285750">
              <a:buFont typeface="Arial" panose="020B0604020202020204" pitchFamily="34" charset="0"/>
              <a:buChar char="•"/>
            </a:pPr>
            <a:r>
              <a:rPr lang="en-GB" sz="2400" dirty="0"/>
              <a:t>Having well-developed logical reasoning skills</a:t>
            </a:r>
          </a:p>
          <a:p>
            <a:pPr marL="285750" indent="-285750">
              <a:buFont typeface="Arial" panose="020B0604020202020204" pitchFamily="34" charset="0"/>
              <a:buChar char="•"/>
            </a:pPr>
            <a:r>
              <a:rPr lang="en-GB" sz="2400" dirty="0"/>
              <a:t>Having flexibility in thinking</a:t>
            </a:r>
          </a:p>
          <a:p>
            <a:pPr marL="285750" indent="-285750">
              <a:buFont typeface="Arial" panose="020B0604020202020204" pitchFamily="34" charset="0"/>
              <a:buChar char="•"/>
            </a:pPr>
            <a:r>
              <a:rPr lang="en-GB" sz="2400" dirty="0"/>
              <a:t>Having skills in applying theoretical knowledge to specific life situations</a:t>
            </a:r>
          </a:p>
          <a:p>
            <a:pPr marL="285750" indent="-285750">
              <a:buFont typeface="Arial" panose="020B0604020202020204" pitchFamily="34" charset="0"/>
              <a:buChar char="•"/>
            </a:pPr>
            <a:r>
              <a:rPr lang="en-GB" sz="2400" dirty="0"/>
              <a:t>Having patience in dealing with others</a:t>
            </a:r>
          </a:p>
          <a:p>
            <a:pPr marL="285750" indent="-285750">
              <a:buFont typeface="Arial" panose="020B0604020202020204" pitchFamily="34" charset="0"/>
              <a:buChar char="•"/>
            </a:pPr>
            <a:r>
              <a:rPr lang="en-GB" sz="2400" dirty="0"/>
              <a:t>The most important is to have skills of communication, ease of oral expression and being persuasive.</a:t>
            </a:r>
          </a:p>
        </p:txBody>
      </p:sp>
    </p:spTree>
    <p:extLst>
      <p:ext uri="{BB962C8B-B14F-4D97-AF65-F5344CB8AC3E}">
        <p14:creationId xmlns:p14="http://schemas.microsoft.com/office/powerpoint/2010/main" val="108955980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6ED7F-ABBD-43CC-8B8F-9AB8C7FF5F07}"/>
              </a:ext>
            </a:extLst>
          </p:cNvPr>
          <p:cNvSpPr>
            <a:spLocks noGrp="1"/>
          </p:cNvSpPr>
          <p:nvPr>
            <p:ph type="ctrTitle"/>
          </p:nvPr>
        </p:nvSpPr>
        <p:spPr>
          <a:xfrm>
            <a:off x="2231136" y="467418"/>
            <a:ext cx="7729728" cy="1188720"/>
          </a:xfrm>
          <a:solidFill>
            <a:srgbClr val="FFFFFF"/>
          </a:solidFill>
        </p:spPr>
        <p:txBody>
          <a:bodyPr vert="horz" lIns="182880" tIns="182880" rIns="182880" bIns="182880" rtlCol="0" anchor="ctr">
            <a:normAutofit/>
          </a:bodyPr>
          <a:lstStyle/>
          <a:p>
            <a:r>
              <a:rPr lang="en-US" sz="2800" kern="1200" cap="all" spc="200" baseline="0" dirty="0">
                <a:solidFill>
                  <a:srgbClr val="262626"/>
                </a:solidFill>
                <a:latin typeface="+mj-lt"/>
                <a:ea typeface="+mj-ea"/>
                <a:cs typeface="+mj-cs"/>
              </a:rPr>
              <a:t>education</a:t>
            </a:r>
          </a:p>
        </p:txBody>
      </p:sp>
      <p:sp>
        <p:nvSpPr>
          <p:cNvPr id="3" name="Subtitle 2">
            <a:extLst>
              <a:ext uri="{FF2B5EF4-FFF2-40B4-BE49-F238E27FC236}">
                <a16:creationId xmlns:a16="http://schemas.microsoft.com/office/drawing/2014/main" id="{DC6D5903-2F8E-47D6-82FF-AAECFDF76FB8}"/>
              </a:ext>
            </a:extLst>
          </p:cNvPr>
          <p:cNvSpPr>
            <a:spLocks noGrp="1"/>
          </p:cNvSpPr>
          <p:nvPr>
            <p:ph type="subTitle" idx="1"/>
          </p:nvPr>
        </p:nvSpPr>
        <p:spPr>
          <a:xfrm>
            <a:off x="1681481" y="1836521"/>
            <a:ext cx="8853253" cy="4361688"/>
          </a:xfrm>
        </p:spPr>
        <p:txBody>
          <a:bodyPr vert="horz" lIns="91440" tIns="45720" rIns="91440" bIns="45720" rtlCol="0" anchor="t">
            <a:noAutofit/>
          </a:bodyPr>
          <a:lstStyle/>
          <a:p>
            <a:pPr algn="just"/>
            <a:r>
              <a:rPr lang="en-GB" sz="3200" dirty="0"/>
              <a:t>To become a lawyer, it is necessary to complete a Law Graduate University. In the Republic of Croatia, law can be studied at various universities. After completing the law studies, you receive the academic title of Masters Degree. Further education can be continued at postgraduate studies.</a:t>
            </a:r>
            <a:endParaRPr lang="en-US" sz="3200" dirty="0"/>
          </a:p>
          <a:p>
            <a:pPr algn="just">
              <a:buChar char="•"/>
            </a:pPr>
            <a:endParaRPr lang="en-US" b="1" dirty="0"/>
          </a:p>
          <a:p>
            <a:pPr marL="228600" indent="-457200" algn="l">
              <a:lnSpc>
                <a:spcPct val="90000"/>
              </a:lnSpc>
              <a:buChar char="•"/>
            </a:pPr>
            <a:endParaRPr lang="en-US" dirty="0">
              <a:solidFill>
                <a:srgbClr val="404040"/>
              </a:solidFill>
            </a:endParaRPr>
          </a:p>
          <a:p>
            <a:pPr indent="-228600" algn="l">
              <a:lnSpc>
                <a:spcPct val="90000"/>
              </a:lnSpc>
              <a:buFont typeface="Arial" panose="020B0604020202020204" pitchFamily="34" charset="0"/>
              <a:buChar char="•"/>
            </a:pPr>
            <a:endParaRPr lang="en-US" dirty="0">
              <a:solidFill>
                <a:srgbClr val="404040"/>
              </a:solidFill>
            </a:endParaRPr>
          </a:p>
        </p:txBody>
      </p:sp>
    </p:spTree>
    <p:extLst>
      <p:ext uri="{BB962C8B-B14F-4D97-AF65-F5344CB8AC3E}">
        <p14:creationId xmlns:p14="http://schemas.microsoft.com/office/powerpoint/2010/main" val="66639736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24E0-1690-4528-8768-74C05919A0FA}"/>
              </a:ext>
            </a:extLst>
          </p:cNvPr>
          <p:cNvSpPr>
            <a:spLocks noGrp="1"/>
          </p:cNvSpPr>
          <p:nvPr>
            <p:ph type="ctrTitle"/>
          </p:nvPr>
        </p:nvSpPr>
        <p:spPr>
          <a:xfrm>
            <a:off x="7226418" y="260630"/>
            <a:ext cx="3617447" cy="702023"/>
          </a:xfrm>
        </p:spPr>
        <p:txBody>
          <a:bodyPr>
            <a:normAutofit fontScale="90000"/>
          </a:bodyPr>
          <a:lstStyle/>
          <a:p>
            <a:r>
              <a:rPr lang="en-US" sz="3200" dirty="0"/>
              <a:t>Job</a:t>
            </a:r>
          </a:p>
        </p:txBody>
      </p:sp>
      <p:sp>
        <p:nvSpPr>
          <p:cNvPr id="3" name="Subtitle 2">
            <a:extLst>
              <a:ext uri="{FF2B5EF4-FFF2-40B4-BE49-F238E27FC236}">
                <a16:creationId xmlns:a16="http://schemas.microsoft.com/office/drawing/2014/main" id="{58789920-9F06-401D-A0B8-B9AB574F2A45}"/>
              </a:ext>
            </a:extLst>
          </p:cNvPr>
          <p:cNvSpPr>
            <a:spLocks noGrp="1"/>
          </p:cNvSpPr>
          <p:nvPr>
            <p:ph type="subTitle" idx="1"/>
          </p:nvPr>
        </p:nvSpPr>
        <p:spPr>
          <a:xfrm>
            <a:off x="6096000" y="1049739"/>
            <a:ext cx="5878285" cy="5263134"/>
          </a:xfrm>
        </p:spPr>
        <p:txBody>
          <a:bodyPr vert="horz" lIns="91440" tIns="45720" rIns="91440" bIns="45720" rtlCol="0" anchor="t">
            <a:noAutofit/>
          </a:bodyPr>
          <a:lstStyle/>
          <a:p>
            <a:pPr>
              <a:lnSpc>
                <a:spcPct val="90000"/>
              </a:lnSpc>
            </a:pPr>
            <a:r>
              <a:rPr lang="en-GB" sz="2400" dirty="0"/>
              <a:t>A lawyer represents physical or legal person in various types of court proceedings by presenting evidence that speaks in favour of their parties. He also acts as a consultant, informing his clients of their rights and obligations and proposing appropriate action in business and in personal situations. The lawyer also compiles legal documents, such as wills or other types of contracts - sales, gift, lease, exchange, construction, inheritance, founding companies, etc. The lawyer can lead general meetings of joint stock companies, registrations and all kinds of lawsuits. The lawyer prepares internal acts for companies, advises on construction and renovation, and cooperates in public procurement procedures.</a:t>
            </a:r>
            <a:endParaRPr lang="en-US" sz="2400" dirty="0"/>
          </a:p>
        </p:txBody>
      </p:sp>
      <p:sp>
        <p:nvSpPr>
          <p:cNvPr id="6" name="Rectangle 8">
            <a:extLst>
              <a:ext uri="{FF2B5EF4-FFF2-40B4-BE49-F238E27FC236}">
                <a16:creationId xmlns:a16="http://schemas.microsoft.com/office/drawing/2014/main" id="{733DEE68-6B15-49E1-8C6F-EE553B059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30" y="640080"/>
            <a:ext cx="5455920"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0">
            <a:extLst>
              <a:ext uri="{FF2B5EF4-FFF2-40B4-BE49-F238E27FC236}">
                <a16:creationId xmlns:a16="http://schemas.microsoft.com/office/drawing/2014/main" id="{EC3F07C8-CCA3-4D2E-A900-8396148C1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8" y="802767"/>
            <a:ext cx="512978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sitting at a table&#10;&#10;Description automatically generated">
            <a:extLst>
              <a:ext uri="{FF2B5EF4-FFF2-40B4-BE49-F238E27FC236}">
                <a16:creationId xmlns:a16="http://schemas.microsoft.com/office/drawing/2014/main" id="{76CEB6E0-8407-4859-9514-EEFF33974017}"/>
              </a:ext>
            </a:extLst>
          </p:cNvPr>
          <p:cNvPicPr>
            <a:picLocks noChangeAspect="1"/>
          </p:cNvPicPr>
          <p:nvPr/>
        </p:nvPicPr>
        <p:blipFill rotWithShape="1">
          <a:blip r:embed="rId2"/>
          <a:srcRect l="24876" r="5606" b="2"/>
          <a:stretch/>
        </p:blipFill>
        <p:spPr>
          <a:xfrm>
            <a:off x="1126238" y="1122807"/>
            <a:ext cx="4489704" cy="4297680"/>
          </a:xfrm>
          <a:prstGeom prst="rect">
            <a:avLst/>
          </a:prstGeom>
        </p:spPr>
      </p:pic>
    </p:spTree>
    <p:extLst>
      <p:ext uri="{BB962C8B-B14F-4D97-AF65-F5344CB8AC3E}">
        <p14:creationId xmlns:p14="http://schemas.microsoft.com/office/powerpoint/2010/main" val="86962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2F47AA-BCD6-459E-943A-C0F2D1CF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B4470-AAA4-4844-87AE-362238486CE9}"/>
              </a:ext>
            </a:extLst>
          </p:cNvPr>
          <p:cNvSpPr>
            <a:spLocks noGrp="1"/>
          </p:cNvSpPr>
          <p:nvPr>
            <p:ph type="ctrTitle"/>
          </p:nvPr>
        </p:nvSpPr>
        <p:spPr>
          <a:xfrm>
            <a:off x="804672" y="113034"/>
            <a:ext cx="4486656" cy="1084395"/>
          </a:xfrm>
        </p:spPr>
        <p:txBody>
          <a:bodyPr>
            <a:normAutofit/>
          </a:bodyPr>
          <a:lstStyle/>
          <a:p>
            <a:r>
              <a:rPr lang="en-US" sz="3200" dirty="0"/>
              <a:t>Work culture</a:t>
            </a:r>
          </a:p>
        </p:txBody>
      </p:sp>
      <p:sp>
        <p:nvSpPr>
          <p:cNvPr id="3" name="Subtitle 2">
            <a:extLst>
              <a:ext uri="{FF2B5EF4-FFF2-40B4-BE49-F238E27FC236}">
                <a16:creationId xmlns:a16="http://schemas.microsoft.com/office/drawing/2014/main" id="{E5A9FF51-73A8-426E-94A3-6098C822FD9A}"/>
              </a:ext>
            </a:extLst>
          </p:cNvPr>
          <p:cNvSpPr>
            <a:spLocks noGrp="1"/>
          </p:cNvSpPr>
          <p:nvPr>
            <p:ph type="subTitle" idx="1"/>
          </p:nvPr>
        </p:nvSpPr>
        <p:spPr>
          <a:xfrm>
            <a:off x="238504" y="1197429"/>
            <a:ext cx="5775963" cy="5547537"/>
          </a:xfrm>
        </p:spPr>
        <p:txBody>
          <a:bodyPr vert="horz" lIns="91440" tIns="45720" rIns="91440" bIns="45720" rtlCol="0" anchor="t">
            <a:noAutofit/>
          </a:bodyPr>
          <a:lstStyle/>
          <a:p>
            <a:pPr>
              <a:lnSpc>
                <a:spcPct val="90000"/>
              </a:lnSpc>
            </a:pPr>
            <a:r>
              <a:rPr lang="en-GB" sz="2400" dirty="0"/>
              <a:t>A lawyer works in a closed, regulated work environment, such as a law office, court, business premises of parties, municipalities, state attorney's offices, etc. He performs his work mainly in a sitting position, and often uses a computer for his work. He usually has his own office, and can also work in partnership with colleagues in the law firm. He organises working hours on his own. Many lawyers represent their clients in court in the morning while receiving new clients in the office in the afternoon or preparing defences and lawsuits for individual cases. Sometimes, if they represent people who are in prison or penitentiary, they visit their clients in the mentioned facilities.</a:t>
            </a:r>
            <a:endParaRPr lang="en-US" sz="2400" dirty="0">
              <a:solidFill>
                <a:srgbClr val="FFFFFF"/>
              </a:solidFill>
            </a:endParaRPr>
          </a:p>
          <a:p>
            <a:pPr>
              <a:lnSpc>
                <a:spcPct val="90000"/>
              </a:lnSpc>
            </a:pPr>
            <a:endParaRPr lang="en-US" sz="900" dirty="0">
              <a:solidFill>
                <a:srgbClr val="FFFFFF"/>
              </a:solidFill>
            </a:endParaRPr>
          </a:p>
        </p:txBody>
      </p:sp>
      <p:sp>
        <p:nvSpPr>
          <p:cNvPr id="11" name="Rectangle 10">
            <a:extLst>
              <a:ext uri="{FF2B5EF4-FFF2-40B4-BE49-F238E27FC236}">
                <a16:creationId xmlns:a16="http://schemas.microsoft.com/office/drawing/2014/main" id="{94B4B292-1E22-44FD-81FD-DB5989CE1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40080"/>
            <a:ext cx="5455920"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C1FFDE-D473-471B-84F4-B89AD8B6C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9069" y="802767"/>
            <a:ext cx="5129784"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large room&#10;&#10;Description automatically generated">
            <a:extLst>
              <a:ext uri="{FF2B5EF4-FFF2-40B4-BE49-F238E27FC236}">
                <a16:creationId xmlns:a16="http://schemas.microsoft.com/office/drawing/2014/main" id="{411A65E5-7512-4673-A4B3-EDB975E06089}"/>
              </a:ext>
            </a:extLst>
          </p:cNvPr>
          <p:cNvPicPr>
            <a:picLocks noChangeAspect="1"/>
          </p:cNvPicPr>
          <p:nvPr/>
        </p:nvPicPr>
        <p:blipFill>
          <a:blip r:embed="rId2"/>
          <a:stretch>
            <a:fillRect/>
          </a:stretch>
        </p:blipFill>
        <p:spPr>
          <a:xfrm>
            <a:off x="6579109" y="1590175"/>
            <a:ext cx="4489704" cy="3362944"/>
          </a:xfrm>
          <a:prstGeom prst="rect">
            <a:avLst/>
          </a:prstGeom>
        </p:spPr>
      </p:pic>
    </p:spTree>
    <p:extLst>
      <p:ext uri="{BB962C8B-B14F-4D97-AF65-F5344CB8AC3E}">
        <p14:creationId xmlns:p14="http://schemas.microsoft.com/office/powerpoint/2010/main" val="77178086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A787-1808-4D90-A850-7F8281747948}"/>
              </a:ext>
            </a:extLst>
          </p:cNvPr>
          <p:cNvSpPr>
            <a:spLocks noGrp="1"/>
          </p:cNvSpPr>
          <p:nvPr>
            <p:ph type="ctrTitle"/>
          </p:nvPr>
        </p:nvSpPr>
        <p:spPr>
          <a:xfrm>
            <a:off x="5632557" y="371131"/>
            <a:ext cx="5925310" cy="1645920"/>
          </a:xfrm>
        </p:spPr>
        <p:txBody>
          <a:bodyPr>
            <a:normAutofit/>
          </a:bodyPr>
          <a:lstStyle/>
          <a:p>
            <a:r>
              <a:rPr lang="en-US" dirty="0"/>
              <a:t>Hiring</a:t>
            </a:r>
          </a:p>
        </p:txBody>
      </p:sp>
      <p:sp>
        <p:nvSpPr>
          <p:cNvPr id="3" name="Subtitle 2">
            <a:extLst>
              <a:ext uri="{FF2B5EF4-FFF2-40B4-BE49-F238E27FC236}">
                <a16:creationId xmlns:a16="http://schemas.microsoft.com/office/drawing/2014/main" id="{C0280F79-5F7D-47DC-AD3A-F919726CCD79}"/>
              </a:ext>
            </a:extLst>
          </p:cNvPr>
          <p:cNvSpPr>
            <a:spLocks noGrp="1"/>
          </p:cNvSpPr>
          <p:nvPr>
            <p:ph type="subTitle" idx="1"/>
          </p:nvPr>
        </p:nvSpPr>
        <p:spPr>
          <a:xfrm>
            <a:off x="5499067" y="2017051"/>
            <a:ext cx="6192290" cy="4296663"/>
          </a:xfrm>
        </p:spPr>
        <p:txBody>
          <a:bodyPr vert="horz" lIns="91440" tIns="45720" rIns="91440" bIns="45720" rtlCol="0" anchor="t">
            <a:noAutofit/>
          </a:bodyPr>
          <a:lstStyle/>
          <a:p>
            <a:pPr>
              <a:lnSpc>
                <a:spcPct val="90000"/>
              </a:lnSpc>
            </a:pPr>
            <a:br>
              <a:rPr lang="en-GB" sz="1800" dirty="0"/>
            </a:br>
            <a:r>
              <a:rPr lang="en-GB" sz="3200" dirty="0"/>
              <a:t>Lawyers can be employed in the judiciary, in individual institutions and in state authorities. In order to work in law area, you need to pass the Bar exam. Opportunities for advancement in the hierarchy of the judiciary directly depend on your work experience.</a:t>
            </a:r>
            <a:endParaRPr lang="en-US" sz="1400" dirty="0"/>
          </a:p>
        </p:txBody>
      </p:sp>
      <p:sp>
        <p:nvSpPr>
          <p:cNvPr id="9" name="Rectangle 8">
            <a:extLst>
              <a:ext uri="{FF2B5EF4-FFF2-40B4-BE49-F238E27FC236}">
                <a16:creationId xmlns:a16="http://schemas.microsoft.com/office/drawing/2014/main" id="{D2C8CFF3-1768-4D47-AF59-47911390E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74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05EA52-9370-4EC0-A437-A17F4A88C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61" y="802767"/>
            <a:ext cx="368503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indoor, table, sitting, wooden&#10;&#10;Description automatically generated">
            <a:extLst>
              <a:ext uri="{FF2B5EF4-FFF2-40B4-BE49-F238E27FC236}">
                <a16:creationId xmlns:a16="http://schemas.microsoft.com/office/drawing/2014/main" id="{BF18B6B2-5585-4230-A3E1-FD9E742669E4}"/>
              </a:ext>
            </a:extLst>
          </p:cNvPr>
          <p:cNvPicPr>
            <a:picLocks noChangeAspect="1"/>
          </p:cNvPicPr>
          <p:nvPr/>
        </p:nvPicPr>
        <p:blipFill rotWithShape="1">
          <a:blip r:embed="rId2"/>
          <a:srcRect l="27145" r="25708" b="2"/>
          <a:stretch/>
        </p:blipFill>
        <p:spPr>
          <a:xfrm>
            <a:off x="1123901" y="1122807"/>
            <a:ext cx="3044952" cy="4297680"/>
          </a:xfrm>
          <a:prstGeom prst="rect">
            <a:avLst/>
          </a:prstGeom>
        </p:spPr>
      </p:pic>
    </p:spTree>
    <p:extLst>
      <p:ext uri="{BB962C8B-B14F-4D97-AF65-F5344CB8AC3E}">
        <p14:creationId xmlns:p14="http://schemas.microsoft.com/office/powerpoint/2010/main" val="305267316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TF00001246</Template>
  <TotalTime>35</TotalTime>
  <Words>524</Words>
  <Application>Microsoft Macintosh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Curlz MT</vt:lpstr>
      <vt:lpstr>Gill Sans MT</vt:lpstr>
      <vt:lpstr>Parcel</vt:lpstr>
      <vt:lpstr>Start – Eu - up</vt:lpstr>
      <vt:lpstr>Lawyer</vt:lpstr>
      <vt:lpstr>Who is a lawyer?</vt:lpstr>
      <vt:lpstr>Short history of lawyers</vt:lpstr>
      <vt:lpstr>Wanted characteristics</vt:lpstr>
      <vt:lpstr>education</vt:lpstr>
      <vt:lpstr>Job</vt:lpstr>
      <vt:lpstr>Work culture</vt:lpstr>
      <vt:lpstr>Hiring</vt:lpstr>
      <vt:lpstr>Famous Lawyers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(pg) Tija Pasaric</cp:lastModifiedBy>
  <cp:revision>440</cp:revision>
  <dcterms:created xsi:type="dcterms:W3CDTF">2020-10-15T12:55:16Z</dcterms:created>
  <dcterms:modified xsi:type="dcterms:W3CDTF">2020-10-28T12:17:38Z</dcterms:modified>
</cp:coreProperties>
</file>