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94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11/6/2022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11/6/2022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youtu.be/loPYIGzxXm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Obnovljivi izvori energije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učenici 6.a razreda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05DB6-7E0A-820D-65F9-053E9FC0F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POVEZNICE SA SLIKA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05A75-ED42-A06E-3AB7-BD6103EF5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solidFill>
                  <a:schemeClr val="tx2"/>
                </a:solidFill>
              </a:rPr>
              <a:t>Eco.centarnet.com</a:t>
            </a:r>
          </a:p>
          <a:p>
            <a:pPr marL="0" indent="0">
              <a:buNone/>
            </a:pPr>
            <a:r>
              <a:rPr lang="hr-HR" dirty="0">
                <a:solidFill>
                  <a:schemeClr val="tx2"/>
                </a:solidFill>
              </a:rPr>
              <a:t>Bs.wikipedia.org</a:t>
            </a:r>
          </a:p>
          <a:p>
            <a:pPr marL="0" indent="0">
              <a:buNone/>
            </a:pPr>
            <a:r>
              <a:rPr lang="hr-HR" dirty="0">
                <a:solidFill>
                  <a:schemeClr val="tx2"/>
                </a:solidFill>
              </a:rPr>
              <a:t>Glasistre.hr</a:t>
            </a:r>
          </a:p>
          <a:p>
            <a:pPr marL="0" indent="0">
              <a:buNone/>
            </a:pPr>
            <a:r>
              <a:rPr lang="hr-HR" dirty="0">
                <a:solidFill>
                  <a:schemeClr val="tx2"/>
                </a:solidFill>
              </a:rPr>
              <a:t>Jutarnji.hr</a:t>
            </a:r>
          </a:p>
          <a:p>
            <a:pPr marL="0" indent="0">
              <a:buNone/>
            </a:pPr>
            <a:r>
              <a:rPr lang="hr-HR" dirty="0">
                <a:solidFill>
                  <a:schemeClr val="tx2"/>
                </a:solidFill>
              </a:rPr>
              <a:t>Ekologija.com.hr</a:t>
            </a:r>
          </a:p>
          <a:p>
            <a:pPr marL="0" indent="0">
              <a:buNone/>
            </a:pPr>
            <a:r>
              <a:rPr lang="hr-HR" dirty="0">
                <a:solidFill>
                  <a:schemeClr val="tx2"/>
                </a:solidFill>
              </a:rPr>
              <a:t>Hr.wikipedia.org </a:t>
            </a:r>
          </a:p>
          <a:p>
            <a:pPr marL="0" indent="0">
              <a:buNone/>
            </a:pPr>
            <a:r>
              <a:rPr lang="hr-HR" dirty="0">
                <a:solidFill>
                  <a:schemeClr val="tx2"/>
                </a:solidFill>
              </a:rPr>
              <a:t>Thoriuma.com</a:t>
            </a:r>
          </a:p>
          <a:p>
            <a:pPr marL="0" indent="0">
              <a:buNone/>
            </a:pPr>
            <a:r>
              <a:rPr lang="hr-HR" dirty="0">
                <a:solidFill>
                  <a:schemeClr val="tx2"/>
                </a:solidFill>
              </a:rPr>
              <a:t>Repozitorij.sumfak.unizg.hr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4AA00-7B75-A82F-2555-FCFAD569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10</a:t>
            </a:fld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407902-4A6C-F8A9-EC2A-1A7745184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B0C7E-2DD9-6AFF-25B1-D58C90FC2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A485DF-54E9-F9EC-99C5-3AF09BB50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11</a:t>
            </a:fld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58FABF-45B1-03BD-AFBC-481EB12F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96B631-C6F2-D3E7-A156-F78BEE406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D5FA0-A2D0-B18D-A035-D326465D8924}"/>
              </a:ext>
            </a:extLst>
          </p:cNvPr>
          <p:cNvSpPr txBox="1"/>
          <p:nvPr/>
        </p:nvSpPr>
        <p:spPr>
          <a:xfrm>
            <a:off x="2521258" y="2681057"/>
            <a:ext cx="9561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7200" dirty="0"/>
              <a:t>HVALA </a:t>
            </a:r>
            <a:r>
              <a:rPr lang="hr-HR" sz="7200"/>
              <a:t>NA PAŽNJI!</a:t>
            </a:r>
            <a:endParaRPr lang="hr-HR" sz="7200" dirty="0"/>
          </a:p>
        </p:txBody>
      </p:sp>
    </p:spTree>
    <p:extLst>
      <p:ext uri="{BB962C8B-B14F-4D97-AF65-F5344CB8AC3E}">
        <p14:creationId xmlns:p14="http://schemas.microsoft.com/office/powerpoint/2010/main" val="36402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C02B6-4099-32B1-375F-16F001E3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SU OBNOVLJIVI IZVORI ENERGIJE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7A510-3CC7-128A-475C-CE50F561A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Obnovljivi izvori energije </a:t>
            </a:r>
            <a:r>
              <a:rPr lang="hr-H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su izvori </a:t>
            </a:r>
            <a:r>
              <a:rPr lang="hr-HR" dirty="0">
                <a:solidFill>
                  <a:schemeClr val="tx2"/>
                </a:solidFill>
                <a:latin typeface="Arial" panose="020B0604020202020204" pitchFamily="34" charset="0"/>
              </a:rPr>
              <a:t>materijala</a:t>
            </a:r>
            <a:r>
              <a:rPr lang="hr-HR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 ili </a:t>
            </a:r>
            <a:r>
              <a:rPr lang="hr-HR" dirty="0">
                <a:solidFill>
                  <a:schemeClr val="tx2"/>
                </a:solidFill>
                <a:latin typeface="Arial" panose="020B0604020202020204" pitchFamily="34" charset="0"/>
              </a:rPr>
              <a:t>energije</a:t>
            </a:r>
            <a:r>
              <a:rPr lang="hr-HR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 koji se stalno ili određenim postupcima obnavljaju pa se tako mogu iskorištavati bez </a:t>
            </a:r>
            <a:r>
              <a:rPr lang="hr-HR" dirty="0">
                <a:solidFill>
                  <a:schemeClr val="tx2"/>
                </a:solidFill>
                <a:latin typeface="Arial" panose="020B0604020202020204" pitchFamily="34" charset="0"/>
              </a:rPr>
              <a:t>iscrpljivanja</a:t>
            </a:r>
            <a:r>
              <a:rPr lang="hr-HR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hr-HR" dirty="0">
                <a:solidFill>
                  <a:schemeClr val="tx2"/>
                </a:solidFill>
                <a:latin typeface="Arial" panose="020B0604020202020204" pitchFamily="34" charset="0"/>
              </a:rPr>
              <a:t>Ti izvori su: </a:t>
            </a:r>
          </a:p>
          <a:p>
            <a:pPr marL="0" indent="0">
              <a:buNone/>
            </a:pPr>
            <a:r>
              <a:rPr lang="hr-HR" dirty="0">
                <a:solidFill>
                  <a:srgbClr val="202122"/>
                </a:solidFill>
                <a:latin typeface="Arial" panose="020B0604020202020204" pitchFamily="34" charset="0"/>
              </a:rPr>
              <a:t>   energija vjetra</a:t>
            </a:r>
          </a:p>
          <a:p>
            <a:pPr marL="0" indent="0">
              <a:buNone/>
            </a:pPr>
            <a:r>
              <a:rPr lang="hr-HR" dirty="0">
                <a:solidFill>
                  <a:srgbClr val="202122"/>
                </a:solidFill>
                <a:latin typeface="Arial" panose="020B0604020202020204" pitchFamily="34" charset="0"/>
              </a:rPr>
              <a:t>   Sunčeva energija </a:t>
            </a:r>
          </a:p>
          <a:p>
            <a:pPr marL="0" indent="0">
              <a:buNone/>
            </a:pPr>
            <a:r>
              <a:rPr lang="hr-HR" dirty="0">
                <a:solidFill>
                  <a:srgbClr val="202122"/>
                </a:solidFill>
                <a:latin typeface="Arial" panose="020B0604020202020204" pitchFamily="34" charset="0"/>
              </a:rPr>
              <a:t>   energija morskih mijena </a:t>
            </a:r>
          </a:p>
          <a:p>
            <a:pPr marL="0" indent="0">
              <a:buNone/>
            </a:pPr>
            <a:r>
              <a:rPr lang="hr-HR" dirty="0">
                <a:solidFill>
                  <a:srgbClr val="202122"/>
                </a:solidFill>
                <a:latin typeface="Arial" panose="020B0604020202020204" pitchFamily="34" charset="0"/>
              </a:rPr>
              <a:t>   energija valova </a:t>
            </a:r>
          </a:p>
          <a:p>
            <a:pPr marL="0" indent="0">
              <a:buNone/>
            </a:pPr>
            <a:r>
              <a:rPr lang="hr-HR" dirty="0">
                <a:solidFill>
                  <a:srgbClr val="202122"/>
                </a:solidFill>
                <a:latin typeface="Arial" panose="020B0604020202020204" pitchFamily="34" charset="0"/>
              </a:rPr>
              <a:t>   energija biomase.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6F726-662E-31EF-776C-EB7EA312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2</a:t>
            </a:fld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ACD23-6B0C-4BDD-D9DC-99F556DF7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E55527-1502-4206-DEB1-DB2BC9D44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94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8E4A4-03A0-E850-5A4D-B473F55CF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ENERGIJA VJETRA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18218-020E-D5D2-69FB-C1C6AB6F6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Da bi se energija vjetra pretvorila u električnu energiju, potrebne su zračne turbine- vjetroelektrane ili vjetrenjače. </a:t>
            </a:r>
          </a:p>
          <a:p>
            <a:r>
              <a:rPr lang="hr-HR" sz="2800" dirty="0"/>
              <a:t>U prošlosti ljudi su  upotrebljavali tradicionalne vjetrenjače u kojima se energija pretvarala u mehanički rad, koji je služio kao pogon za mlinove.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7EE1C-14A5-09D5-7D58-E28613FDC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3</a:t>
            </a:fld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2FFB48-A459-119F-913C-1E8ACD8B8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6A5CF-DE34-09FA-8F46-0896129A7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20E0F7-FB82-0EC9-CD8A-BA62CC3F5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624" y="3429000"/>
            <a:ext cx="3307009" cy="2706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408F5B-F556-9590-1DBF-AD5722D20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544" y="3784535"/>
            <a:ext cx="3192072" cy="23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02780-0BA9-8371-2F4C-7E79D4A47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SUNČEVA ENERGIJA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C5830-1B71-E982-583C-7D1EA0825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/>
              <a:t>Sunčeva energija najčešće se upotrebljava na dva načina: pretvorba u toplinsku ili električnu energiju. </a:t>
            </a:r>
          </a:p>
          <a:p>
            <a:r>
              <a:rPr lang="hr-HR" sz="2800" dirty="0"/>
              <a:t>Solarni paneli skupljaju sunčevu energiju, a solarni kolektori pretvaraju sunčevu energiju u druge oblike energije.</a:t>
            </a:r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C3F66-3063-F1E4-D5EA-3132D322F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4</a:t>
            </a:fld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32BB5A-C670-2084-2C05-4C3DF8D62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97C3F-4FD1-DB80-B366-082CEAA6F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838311-CE50-D52C-1A3A-B137F5204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174" y="3689730"/>
            <a:ext cx="3912064" cy="26033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3CCB35-A1D3-816C-DAC1-34BD644B9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781" y="3689730"/>
            <a:ext cx="3912064" cy="260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9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5566C-07C4-9449-31ED-9417889D3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ENERGIJA PLIME I OSEKE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C4D46-5CB5-BA03-9BE4-5EAA666C2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/>
              <a:t>To je oblik hidroenergije koja koristi kretanje vode.</a:t>
            </a:r>
          </a:p>
          <a:p>
            <a:r>
              <a:rPr lang="hr-HR" sz="2800" dirty="0"/>
              <a:t>Energija plime i oseke nastaje zbog gravitacijskih sila Sunca i Mjeseca. </a:t>
            </a:r>
          </a:p>
          <a:p>
            <a:r>
              <a:rPr lang="hr-HR" sz="2800" dirty="0"/>
              <a:t>Kretanje vode je uzrokovano morskim mjenama te se pomoću plimnih turbina pretvara u električnu  energiju.</a:t>
            </a:r>
          </a:p>
          <a:p>
            <a:endParaRPr lang="hr-HR" sz="2800" dirty="0"/>
          </a:p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7FCBF-6118-C94F-E192-28BF4E599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5</a:t>
            </a:fld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3C786E-2D54-22F9-9B98-15FED4B53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5A65AA-449C-E596-4C41-0906111C6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AB106-5128-046E-49D7-66155E361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078" y="3793429"/>
            <a:ext cx="3756233" cy="24996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5898E3-7332-7E4B-50C5-D5E7F24A6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993" y="3767832"/>
            <a:ext cx="2724150" cy="255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1655-E62A-E81A-6DBB-C2E30FD71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ENERGIJA VALOVA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975DA-35C8-80F5-5A77-0D8C799DE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800" dirty="0"/>
              <a:t>Energija valova jest transformirana Sunčeva energija koja stvara stalne vjetrove koji djelovanjem na površinu mora dovode do nastanka valova.</a:t>
            </a:r>
          </a:p>
          <a:p>
            <a:r>
              <a:rPr lang="hr-HR" sz="2800" dirty="0"/>
              <a:t>Pomoću elektrane na valove energija valova pretvara se u električnu energiju.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996C2-B72E-7DDC-C8BE-B1493239A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6</a:t>
            </a:fld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CFB24-9A7C-76E0-28E6-234DEFFE3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3DBE57-FB14-646D-1DFF-96611DEE5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C9D7C4-381B-5CA1-3C68-2AB719996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100" y="3841330"/>
            <a:ext cx="5095000" cy="253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5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211C4-E2FF-B9B8-6EEC-C24A28454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ENERGIJA BIOMASE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C6CFF-BA24-7955-BF26-FA241AF93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Energija biomase je obnovljivi izvor energije biološkog porijekla, a pojavljuje se u mnogo različitih oblika:</a:t>
            </a:r>
          </a:p>
          <a:p>
            <a:pPr marL="0" indent="0">
              <a:buNone/>
            </a:pPr>
            <a:r>
              <a:rPr lang="hr-HR" dirty="0"/>
              <a:t>	- šumska biomasa</a:t>
            </a:r>
          </a:p>
          <a:p>
            <a:pPr marL="0" indent="0">
              <a:buNone/>
            </a:pPr>
            <a:r>
              <a:rPr lang="hr-HR" dirty="0"/>
              <a:t>	- biomasa iz drvne industrije</a:t>
            </a:r>
          </a:p>
          <a:p>
            <a:pPr marL="0" indent="0">
              <a:buNone/>
            </a:pPr>
            <a:r>
              <a:rPr lang="hr-HR" dirty="0"/>
              <a:t>	- poljoprivredna biomasa</a:t>
            </a:r>
          </a:p>
          <a:p>
            <a:pPr marL="0" indent="0">
              <a:buNone/>
            </a:pPr>
            <a:r>
              <a:rPr lang="hr-HR" dirty="0"/>
              <a:t>	- energetski nasadi.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9A399-DA19-8010-A3E4-D5A27D6D6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7</a:t>
            </a:fld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9A55F-42C6-116D-8E87-8EC4EA83B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872D7B-E17C-C08A-9F6E-698B656BE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DB12DC-4241-C4CA-A9FA-137762F4F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761" y="2315304"/>
            <a:ext cx="3740282" cy="20234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32DB0F-28F0-D666-0998-B3F173AA2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502" y="4729431"/>
            <a:ext cx="2819400" cy="1619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39F75C-97A6-5813-D6D3-116DA2CBC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150" y="4374240"/>
            <a:ext cx="2715229" cy="203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E9DF0-EACF-B9AB-7E10-EC27FDAD0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Link za video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C4145-C7EE-75E3-6EA5-742A5A634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3200" dirty="0">
                <a:hlinkClick r:id="rId2"/>
              </a:rPr>
              <a:t>https://youtu.be/loPYIGzxXm8</a:t>
            </a:r>
            <a:endParaRPr lang="hr-HR" sz="3200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1EF18-28AA-2A86-6842-42315847D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8</a:t>
            </a:fld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78F1D-DB96-B72E-F1EF-E87192992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73C98-761F-C4CB-C548-1FF767A0B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F0A7CA-EC8E-4DA6-5D02-0C4EDF1CE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449" y="2059390"/>
            <a:ext cx="3970273" cy="397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5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16C12-1B2D-379F-8CA6-8CA76879C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KVIZ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A043A-FCF8-7D5E-9485-FDA1D3A76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697" y="1393794"/>
            <a:ext cx="10154605" cy="47928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hr-HR" sz="2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15664-4A8D-ADD4-7F8D-574B55CA8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hr-HR" smtClean="0"/>
              <a:t>9</a:t>
            </a:fld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FFC6E-F192-C064-EDCE-006EA7064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F27E60-04A9-E0D0-EC4C-1B4F5FDCE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64EEF4-4637-C027-8A9D-50BFBF0FA9DD}"/>
              </a:ext>
            </a:extLst>
          </p:cNvPr>
          <p:cNvSpPr txBox="1"/>
          <p:nvPr/>
        </p:nvSpPr>
        <p:spPr>
          <a:xfrm>
            <a:off x="1797698" y="1662368"/>
            <a:ext cx="85403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hr-HR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Navedi izvore obnovljive energije.</a:t>
            </a:r>
          </a:p>
          <a:p>
            <a:pPr marL="0" indent="0">
              <a:buNone/>
            </a:pPr>
            <a:r>
              <a:rPr lang="hr-HR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Navedi vrste biomase.</a:t>
            </a:r>
          </a:p>
          <a:p>
            <a:pPr marL="0" indent="0">
              <a:buNone/>
            </a:pPr>
            <a:r>
              <a:rPr lang="hr-HR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Što je energija valova?</a:t>
            </a:r>
          </a:p>
          <a:p>
            <a:pPr marL="0" indent="0">
              <a:buNone/>
            </a:pPr>
            <a:r>
              <a:rPr lang="hr-HR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Čime pretvaramo Sunčevu energiju?</a:t>
            </a:r>
          </a:p>
          <a:p>
            <a:pPr marL="0" indent="0">
              <a:buNone/>
            </a:pPr>
            <a:r>
              <a:rPr lang="hr-HR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Zbog čega nastaje plima i oseka?</a:t>
            </a:r>
          </a:p>
          <a:p>
            <a:pPr marL="0" indent="0">
              <a:buNone/>
            </a:pPr>
            <a:r>
              <a:rPr lang="hr-HR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Što su obnovljivi izvori energije?</a:t>
            </a:r>
          </a:p>
          <a:p>
            <a:r>
              <a:rPr lang="hr-HR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Što je energija biomase?</a:t>
            </a:r>
          </a:p>
          <a:p>
            <a:r>
              <a:rPr lang="hr-HR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Što je potrebno za iskorištavanje energije vjetra?</a:t>
            </a:r>
          </a:p>
          <a:p>
            <a:r>
              <a:rPr lang="hr-HR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Što su solarni paneli?</a:t>
            </a:r>
          </a:p>
          <a:p>
            <a:r>
              <a:rPr lang="hr-HR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+mj-lt"/>
              </a:rPr>
              <a:t>Što su solarni kolektori?</a:t>
            </a:r>
          </a:p>
        </p:txBody>
      </p:sp>
    </p:spTree>
    <p:extLst>
      <p:ext uri="{BB962C8B-B14F-4D97-AF65-F5344CB8AC3E}">
        <p14:creationId xmlns:p14="http://schemas.microsoft.com/office/powerpoint/2010/main" val="426263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208</TotalTime>
  <Words>410</Words>
  <Application>Microsoft Office PowerPoint</Application>
  <PresentationFormat>Široki zaslon</PresentationFormat>
  <Paragraphs>85</Paragraphs>
  <Slides>11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4" baseType="lpstr">
      <vt:lpstr>Arial</vt:lpstr>
      <vt:lpstr>Corbel</vt:lpstr>
      <vt:lpstr>Ecology 16x9</vt:lpstr>
      <vt:lpstr>Obnovljivi izvori energije</vt:lpstr>
      <vt:lpstr>ŠTO SU OBNOVLJIVI IZVORI ENERGIJE ?</vt:lpstr>
      <vt:lpstr>ENERGIJA VJETRA </vt:lpstr>
      <vt:lpstr>SUNČEVA ENERGIJA </vt:lpstr>
      <vt:lpstr>ENERGIJA PLIME I OSEKE</vt:lpstr>
      <vt:lpstr>ENERGIJA VALOVA </vt:lpstr>
      <vt:lpstr>ENERGIJA BIOMASE </vt:lpstr>
      <vt:lpstr>Link za video </vt:lpstr>
      <vt:lpstr>KVIZ </vt:lpstr>
      <vt:lpstr>POVEZNICE SA SLIKA 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Obnovljivi izvori energije</dc:title>
  <dc:creator>Korisnik</dc:creator>
  <cp:lastModifiedBy>MAJA Vunderl Pasarić</cp:lastModifiedBy>
  <cp:revision>6</cp:revision>
  <dcterms:created xsi:type="dcterms:W3CDTF">2022-10-10T10:52:56Z</dcterms:created>
  <dcterms:modified xsi:type="dcterms:W3CDTF">2022-11-06T17:21:56Z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