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0BD076-F534-4C73-B419-A5098098B921}" v="916" dt="2022-10-12T12:19:12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D3FD7C6-E37B-DFE8-1D1E-21E96F1AF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30" r="2" b="2"/>
          <a:stretch/>
        </p:blipFill>
        <p:spPr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</p:spPr>
      </p:pic>
      <p:sp>
        <p:nvSpPr>
          <p:cNvPr id="37" name="Freeform: Shape 8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72" y="3651047"/>
            <a:ext cx="5370576" cy="91111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cs typeface="Calibri"/>
              </a:rPr>
              <a:t>Ema Đuričković 8.a 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3747" y="1408814"/>
            <a:ext cx="5683102" cy="2235277"/>
          </a:xfrm>
        </p:spPr>
        <p:txBody>
          <a:bodyPr>
            <a:normAutofit/>
          </a:bodyPr>
          <a:lstStyle/>
          <a:p>
            <a:pPr algn="l"/>
            <a:r>
              <a:rPr lang="en-US" sz="4200" dirty="0" err="1">
                <a:solidFill>
                  <a:srgbClr val="FFFFFF"/>
                </a:solidFill>
                <a:cs typeface="Calibri Light"/>
              </a:rPr>
              <a:t>Što</a:t>
            </a:r>
            <a:r>
              <a:rPr lang="en-US" sz="42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200" dirty="0" err="1">
                <a:solidFill>
                  <a:srgbClr val="FFFFFF"/>
                </a:solidFill>
                <a:cs typeface="Calibri Light"/>
              </a:rPr>
              <a:t>sve</a:t>
            </a:r>
            <a:r>
              <a:rPr lang="en-US" sz="42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200" dirty="0" err="1">
                <a:solidFill>
                  <a:srgbClr val="FFFFFF"/>
                </a:solidFill>
                <a:cs typeface="Calibri Light"/>
              </a:rPr>
              <a:t>možemo</a:t>
            </a:r>
            <a:r>
              <a:rPr lang="en-US" sz="42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200" dirty="0" err="1">
                <a:solidFill>
                  <a:srgbClr val="FFFFFF"/>
                </a:solidFill>
                <a:cs typeface="Calibri Light"/>
              </a:rPr>
              <a:t>napraviti</a:t>
            </a:r>
            <a:r>
              <a:rPr lang="en-US" sz="42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200" dirty="0" err="1">
                <a:solidFill>
                  <a:srgbClr val="FFFFFF"/>
                </a:solidFill>
                <a:cs typeface="Calibri Light"/>
              </a:rPr>
              <a:t>kako</a:t>
            </a:r>
            <a:r>
              <a:rPr lang="en-US" sz="4200" dirty="0">
                <a:solidFill>
                  <a:srgbClr val="FFFFFF"/>
                </a:solidFill>
                <a:cs typeface="Calibri Light"/>
              </a:rPr>
              <a:t> bi </a:t>
            </a:r>
            <a:r>
              <a:rPr lang="en-US" sz="4200" dirty="0" err="1">
                <a:solidFill>
                  <a:srgbClr val="FFFFFF"/>
                </a:solidFill>
                <a:cs typeface="Calibri Light"/>
              </a:rPr>
              <a:t>smanjili</a:t>
            </a:r>
            <a:r>
              <a:rPr lang="en-US" sz="42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200" dirty="0" err="1">
                <a:solidFill>
                  <a:srgbClr val="FFFFFF"/>
                </a:solidFill>
                <a:cs typeface="Calibri Light"/>
              </a:rPr>
              <a:t>zagađenje</a:t>
            </a:r>
            <a:r>
              <a:rPr lang="en-US" sz="42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200" dirty="0" err="1">
                <a:solidFill>
                  <a:srgbClr val="FFFFFF"/>
                </a:solidFill>
                <a:cs typeface="Calibri Light"/>
              </a:rPr>
              <a:t>okoliša</a:t>
            </a:r>
            <a:endParaRPr lang="en-US" sz="4200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4DF1E3A-B109-ABBE-9FF8-7EFFD0F2B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5B151-E750-2304-CB7B-0072DBCDF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Zagađenje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E58D6-9BF2-A6D6-4E88-975FE5911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cs typeface="Calibri" panose="020F0502020204030204"/>
              </a:rPr>
              <a:t>Svaki dan se sve više zagađuje. Otpad nikad ne nestaje, a uvijek se stvara novi, izgaranje fosilnih goriva u elektranama I prometu još dodatno pogoršava stvar. Iako ne možemo utjecati na tako velike probleme, evo kako možemo malo pomoći radeći ovo u našim kućama:</a:t>
            </a:r>
          </a:p>
        </p:txBody>
      </p:sp>
    </p:spTree>
    <p:extLst>
      <p:ext uri="{BB962C8B-B14F-4D97-AF65-F5344CB8AC3E}">
        <p14:creationId xmlns:p14="http://schemas.microsoft.com/office/powerpoint/2010/main" val="3638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6CC4C2-4438-398A-C65D-5D82DC2C7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89" r="1" b="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C1467D-F4BA-176F-87A4-D1E4B867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Štednja električne energije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2CE5F-7F98-396C-856B-1282E66F2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>
                <a:solidFill>
                  <a:schemeClr val="bg1"/>
                </a:solidFill>
                <a:cs typeface="Calibri"/>
              </a:rPr>
              <a:t>Moramo gasiti svjetlo kada nam nije potrebno</a:t>
            </a:r>
          </a:p>
          <a:p>
            <a:r>
              <a:rPr lang="en-US" sz="1700">
                <a:solidFill>
                  <a:schemeClr val="bg1"/>
                </a:solidFill>
                <a:cs typeface="Calibri"/>
              </a:rPr>
              <a:t>Moramo se manje koristiti električnim uređajima</a:t>
            </a:r>
          </a:p>
          <a:p>
            <a:r>
              <a:rPr lang="en-US" sz="1700">
                <a:solidFill>
                  <a:schemeClr val="bg1"/>
                </a:solidFill>
                <a:cs typeface="Calibri"/>
              </a:rPr>
              <a:t>Kada perete rublje perite veće količine odjednom I na manjim temperaturama</a:t>
            </a:r>
          </a:p>
          <a:p>
            <a:r>
              <a:rPr lang="en-US" sz="1700">
                <a:solidFill>
                  <a:schemeClr val="bg1"/>
                </a:solidFill>
                <a:cs typeface="Calibri"/>
              </a:rPr>
              <a:t>Mijenjajte zastarjele električne uređaje</a:t>
            </a:r>
          </a:p>
          <a:p>
            <a:r>
              <a:rPr lang="en-US" sz="1700">
                <a:solidFill>
                  <a:schemeClr val="bg1"/>
                </a:solidFill>
                <a:cs typeface="Calibri"/>
              </a:rPr>
              <a:t>Zimi se toplije obucite umjesto da uključite jako grijanje</a:t>
            </a:r>
          </a:p>
        </p:txBody>
      </p:sp>
    </p:spTree>
    <p:extLst>
      <p:ext uri="{BB962C8B-B14F-4D97-AF65-F5344CB8AC3E}">
        <p14:creationId xmlns:p14="http://schemas.microsoft.com/office/powerpoint/2010/main" val="292610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63DB31-882D-292F-A539-0195219ED9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89" r="1" b="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798B4-CBB5-AEEA-E0EC-B75B84A7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Štednja električne energije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35EEA-862D-A5D8-55DD-A572861AD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solidFill>
                  <a:schemeClr val="bg1"/>
                </a:solidFill>
                <a:cs typeface="Calibri"/>
              </a:rPr>
              <a:t>Spriječite izlaženje topline iz stana, zatvarajte prozore</a:t>
            </a:r>
          </a:p>
          <a:p>
            <a:r>
              <a:rPr lang="en-US" sz="1800">
                <a:solidFill>
                  <a:schemeClr val="bg1"/>
                </a:solidFill>
                <a:cs typeface="Calibri"/>
              </a:rPr>
              <a:t>Postavite štedne žarulje</a:t>
            </a:r>
          </a:p>
          <a:p>
            <a:r>
              <a:rPr lang="en-US" sz="1800">
                <a:solidFill>
                  <a:schemeClr val="bg1"/>
                </a:solidFill>
                <a:cs typeface="Calibri"/>
              </a:rPr>
              <a:t>Koristite moderni štednjak</a:t>
            </a:r>
          </a:p>
          <a:p>
            <a:r>
              <a:rPr lang="en-US" sz="1800">
                <a:solidFill>
                  <a:schemeClr val="bg1"/>
                </a:solidFill>
                <a:cs typeface="Calibri"/>
              </a:rPr>
              <a:t>Koristite manje vode pri kuhanju</a:t>
            </a:r>
          </a:p>
          <a:p>
            <a:r>
              <a:rPr lang="en-US" sz="1800">
                <a:solidFill>
                  <a:schemeClr val="bg1"/>
                </a:solidFill>
                <a:cs typeface="Calibri"/>
              </a:rPr>
              <a:t>Uređaje za hlađenje postavite dalje od topline</a:t>
            </a:r>
          </a:p>
          <a:p>
            <a:r>
              <a:rPr lang="en-US" sz="1800">
                <a:solidFill>
                  <a:schemeClr val="bg1"/>
                </a:solidFill>
                <a:cs typeface="Calibri"/>
              </a:rPr>
              <a:t>Isključite bojler kad vam nije potreban</a:t>
            </a:r>
          </a:p>
          <a:p>
            <a:endParaRPr lang="en-US" sz="18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65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79989E4-D8A3-EA5A-A88A-EECD14E1C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35" r="7547" b="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A2CCD-83BC-AF76-813F-765FF3AA2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Štednja vode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E86CC-9E04-40B7-1962-8B1C32287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solidFill>
                  <a:schemeClr val="bg1"/>
                </a:solidFill>
                <a:cs typeface="Calibri"/>
              </a:rPr>
              <a:t>Kraće se tuširajte</a:t>
            </a:r>
          </a:p>
          <a:p>
            <a:r>
              <a:rPr lang="en-US" sz="1800">
                <a:solidFill>
                  <a:schemeClr val="bg1"/>
                </a:solidFill>
                <a:cs typeface="Calibri"/>
              </a:rPr>
              <a:t>Rjeđe pranje kose</a:t>
            </a:r>
          </a:p>
          <a:p>
            <a:r>
              <a:rPr lang="en-US" sz="1800">
                <a:solidFill>
                  <a:schemeClr val="bg1"/>
                </a:solidFill>
                <a:cs typeface="Calibri"/>
              </a:rPr>
              <a:t>Bacanje otpada u kantu za smeće, ne u wc</a:t>
            </a:r>
          </a:p>
          <a:p>
            <a:r>
              <a:rPr lang="en-US" sz="1800">
                <a:solidFill>
                  <a:schemeClr val="bg1"/>
                </a:solidFill>
                <a:cs typeface="Calibri"/>
              </a:rPr>
              <a:t>Smanjenje mlaza u slavinama </a:t>
            </a:r>
          </a:p>
          <a:p>
            <a:r>
              <a:rPr lang="en-US" sz="1800">
                <a:solidFill>
                  <a:schemeClr val="bg1"/>
                </a:solidFill>
                <a:cs typeface="Calibri"/>
              </a:rPr>
              <a:t>Kada perete suđe u perilici stavite što više posuđa</a:t>
            </a:r>
          </a:p>
          <a:p>
            <a:r>
              <a:rPr lang="en-US" sz="1800">
                <a:solidFill>
                  <a:schemeClr val="bg1"/>
                </a:solidFill>
                <a:cs typeface="Calibri"/>
              </a:rPr>
              <a:t>Koristite jednu čašu za piće na dan</a:t>
            </a:r>
          </a:p>
        </p:txBody>
      </p:sp>
    </p:spTree>
    <p:extLst>
      <p:ext uri="{BB962C8B-B14F-4D97-AF65-F5344CB8AC3E}">
        <p14:creationId xmlns:p14="http://schemas.microsoft.com/office/powerpoint/2010/main" val="30202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DEAC9B-AE2D-0B74-0FC2-C4B0852BE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35" r="7547" b="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95EA1-5F6B-0C5C-3FD7-A53BE159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Štednja vode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3D5C8-6035-07C8-B803-A08F45341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solidFill>
                  <a:schemeClr val="bg1"/>
                </a:solidFill>
                <a:cs typeface="Calibri"/>
              </a:rPr>
              <a:t>Pranje voća I povrća u zdjeli</a:t>
            </a:r>
          </a:p>
          <a:p>
            <a:r>
              <a:rPr lang="en-US" sz="1800">
                <a:solidFill>
                  <a:schemeClr val="bg1"/>
                </a:solidFill>
                <a:cs typeface="Calibri"/>
              </a:rPr>
              <a:t>Dok perete zube zatvorite slavinu </a:t>
            </a:r>
          </a:p>
          <a:p>
            <a:r>
              <a:rPr lang="en-US" sz="1800">
                <a:solidFill>
                  <a:schemeClr val="bg1"/>
                </a:solidFill>
                <a:cs typeface="Calibri"/>
              </a:rPr>
              <a:t>Dok perete ruke ne dopustite da voda teče cijelo vrijeme</a:t>
            </a:r>
          </a:p>
          <a:p>
            <a:r>
              <a:rPr lang="en-US" sz="1800">
                <a:solidFill>
                  <a:schemeClr val="bg1"/>
                </a:solidFill>
                <a:cs typeface="Calibri"/>
              </a:rPr>
              <a:t>Zatvorite vodu prije nego što počnete šamponirati kosu</a:t>
            </a:r>
          </a:p>
          <a:p>
            <a:r>
              <a:rPr lang="en-US" sz="1800">
                <a:solidFill>
                  <a:schemeClr val="bg1"/>
                </a:solidFill>
                <a:cs typeface="Calibri"/>
              </a:rPr>
              <a:t>Provjerite ima li kapanja ili curenja kod kućnih instalacija</a:t>
            </a:r>
          </a:p>
        </p:txBody>
      </p:sp>
    </p:spTree>
    <p:extLst>
      <p:ext uri="{BB962C8B-B14F-4D97-AF65-F5344CB8AC3E}">
        <p14:creationId xmlns:p14="http://schemas.microsoft.com/office/powerpoint/2010/main" val="309793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5A3C8F-A869-D58B-97D0-038612136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40" r="15802"/>
          <a:stretch/>
        </p:blipFill>
        <p:spPr>
          <a:xfrm>
            <a:off x="5511589" y="523804"/>
            <a:ext cx="6680411" cy="5696039"/>
          </a:xfrm>
          <a:custGeom>
            <a:avLst/>
            <a:gdLst/>
            <a:ahLst/>
            <a:cxnLst/>
            <a:rect l="l" t="t" r="r" b="b"/>
            <a:pathLst>
              <a:path w="6680411" h="5696039">
                <a:moveTo>
                  <a:pt x="3592766" y="0"/>
                </a:moveTo>
                <a:lnTo>
                  <a:pt x="4718262" y="0"/>
                </a:lnTo>
                <a:lnTo>
                  <a:pt x="4718262" y="2"/>
                </a:lnTo>
                <a:lnTo>
                  <a:pt x="6680411" y="2"/>
                </a:lnTo>
                <a:lnTo>
                  <a:pt x="6680411" y="5696022"/>
                </a:lnTo>
                <a:lnTo>
                  <a:pt x="3888773" y="5696022"/>
                </a:lnTo>
                <a:lnTo>
                  <a:pt x="3888773" y="5696039"/>
                </a:lnTo>
                <a:lnTo>
                  <a:pt x="0" y="5696039"/>
                </a:lnTo>
                <a:lnTo>
                  <a:pt x="2763278" y="19"/>
                </a:lnTo>
                <a:lnTo>
                  <a:pt x="3447183" y="19"/>
                </a:lnTo>
                <a:lnTo>
                  <a:pt x="3447183" y="2"/>
                </a:lnTo>
                <a:lnTo>
                  <a:pt x="3592765" y="2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06E9F47-DC46-4A02-B5DB-26B56C39C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3805"/>
            <a:ext cx="7800441" cy="5696020"/>
          </a:xfrm>
          <a:custGeom>
            <a:avLst/>
            <a:gdLst>
              <a:gd name="connsiteX0" fmla="*/ 0 w 7800441"/>
              <a:gd name="connsiteY0" fmla="*/ 0 h 5696020"/>
              <a:gd name="connsiteX1" fmla="*/ 7800441 w 7800441"/>
              <a:gd name="connsiteY1" fmla="*/ 0 h 5696020"/>
              <a:gd name="connsiteX2" fmla="*/ 5037161 w 7800441"/>
              <a:gd name="connsiteY2" fmla="*/ 5696020 h 5696020"/>
              <a:gd name="connsiteX3" fmla="*/ 0 w 7800441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441" h="5696020">
                <a:moveTo>
                  <a:pt x="0" y="0"/>
                </a:moveTo>
                <a:lnTo>
                  <a:pt x="7800441" y="0"/>
                </a:lnTo>
                <a:lnTo>
                  <a:pt x="5037161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E0A52-BFF2-B39A-36C4-043CF7D2A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14400"/>
            <a:ext cx="5111877" cy="1095375"/>
          </a:xfrm>
        </p:spPr>
        <p:txBody>
          <a:bodyPr anchor="ctr">
            <a:normAutofit/>
          </a:bodyPr>
          <a:lstStyle/>
          <a:p>
            <a:r>
              <a:rPr lang="en-US" sz="4100">
                <a:solidFill>
                  <a:srgbClr val="FFFFFF"/>
                </a:solidFill>
                <a:cs typeface="Calibri Light"/>
              </a:rPr>
              <a:t>Kako ce rješiti odpada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A220A-3181-DDF4-68D7-FE94B985B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33625"/>
            <a:ext cx="4378452" cy="3543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>
                <a:solidFill>
                  <a:srgbClr val="FFFFFF"/>
                </a:solidFill>
                <a:cs typeface="Calibri"/>
              </a:rPr>
              <a:t>Reciklrati, odvajati odpad</a:t>
            </a:r>
          </a:p>
          <a:p>
            <a:r>
              <a:rPr lang="en-US" sz="1700">
                <a:solidFill>
                  <a:srgbClr val="FFFFFF"/>
                </a:solidFill>
                <a:cs typeface="Calibri"/>
              </a:rPr>
              <a:t>Ponovno iskorstiti stvari, poput plastičnih boca, nekih kutija...</a:t>
            </a:r>
          </a:p>
          <a:p>
            <a:r>
              <a:rPr lang="en-US" sz="1700">
                <a:solidFill>
                  <a:srgbClr val="FFFFFF"/>
                </a:solidFill>
                <a:cs typeface="Calibri"/>
              </a:rPr>
              <a:t>Ne kupovati previše odječe</a:t>
            </a:r>
          </a:p>
          <a:p>
            <a:r>
              <a:rPr lang="en-US" sz="1700">
                <a:solidFill>
                  <a:srgbClr val="FFFFFF"/>
                </a:solidFill>
                <a:cs typeface="Calibri"/>
              </a:rPr>
              <a:t>Ne kupovati nepotrebne stvari koje ćemo na kraju baciti</a:t>
            </a:r>
          </a:p>
          <a:p>
            <a:r>
              <a:rPr lang="en-US" sz="1700">
                <a:solidFill>
                  <a:srgbClr val="FFFFFF"/>
                </a:solidFill>
                <a:cs typeface="Calibri"/>
              </a:rPr>
              <a:t>Koristiti platnenu vrećicu za kupovinu</a:t>
            </a:r>
          </a:p>
          <a:p>
            <a:r>
              <a:rPr lang="en-US" sz="1700">
                <a:solidFill>
                  <a:srgbClr val="FFFFFF"/>
                </a:solidFill>
                <a:cs typeface="Calibri"/>
              </a:rPr>
              <a:t>Umjesto kupovanje novog, probajte popraviti to što već imate</a:t>
            </a:r>
          </a:p>
          <a:p>
            <a:r>
              <a:rPr lang="en-US" sz="1700">
                <a:solidFill>
                  <a:srgbClr val="FFFFFF"/>
                </a:solidFill>
                <a:cs typeface="Calibri"/>
              </a:rPr>
              <a:t>Ako koristite slamke, kupite one koje možete ponovno upotrijebiti</a:t>
            </a:r>
          </a:p>
          <a:p>
            <a:endParaRPr lang="en-US" sz="17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443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283FE-37BB-F542-2574-D4EF3192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Hvala </a:t>
            </a:r>
            <a:r>
              <a:rPr lang="en-US" dirty="0" err="1">
                <a:cs typeface="Calibri Light"/>
              </a:rPr>
              <a:t>na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pažnji</a:t>
            </a:r>
            <a:r>
              <a:rPr lang="en-US" dirty="0">
                <a:cs typeface="Calibri Light"/>
              </a:rPr>
              <a:t>!</a:t>
            </a:r>
            <a:endParaRPr lang="en-US" dirty="0" err="1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0E0576-AFEB-4708-B4EC-83CC44F83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ED4F29F-489D-446A-B19B-F5719DE6F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170128"/>
            <a:ext cx="6019331" cy="45144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7934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279</Words>
  <Application>Microsoft Office PowerPoint</Application>
  <PresentationFormat>Široki zaslon</PresentationFormat>
  <Paragraphs>39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Što sve možemo napraviti kako bi smanjili zagađenje okoliša</vt:lpstr>
      <vt:lpstr>Zagađenje</vt:lpstr>
      <vt:lpstr>Štednja električne energije</vt:lpstr>
      <vt:lpstr>Štednja električne energije</vt:lpstr>
      <vt:lpstr>Štednja vode</vt:lpstr>
      <vt:lpstr>Štednja vode</vt:lpstr>
      <vt:lpstr>Kako ce rješiti odpada 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MAJA Vunderl Pasarić</cp:lastModifiedBy>
  <cp:revision>213</cp:revision>
  <dcterms:created xsi:type="dcterms:W3CDTF">2022-10-12T11:26:32Z</dcterms:created>
  <dcterms:modified xsi:type="dcterms:W3CDTF">2022-11-06T17:25:41Z</dcterms:modified>
</cp:coreProperties>
</file>