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BBF8F-C821-4949-A398-10DEA5A2EFA1}" v="375" dt="2022-10-12T11:55:29.032"/>
    <p1510:client id="{5AAD59E9-6485-16E9-6460-90C98388C0CB}" v="6" dt="2022-10-12T11:58:05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62D678D-1CBF-42DA-B9AE-0328A2886E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879928B-986C-4B62-B96F-7BD70DD166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A7DE1-0890-46DD-9811-58D57D99F9E1}" type="datetime1">
              <a:rPr lang="hr-HR" smtClean="0"/>
              <a:t>6.11.2022.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660D9C4-A697-48C8-A7E6-FC4346D723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9DE5D47-1927-4A3B-8326-90BADC33CC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62AC1-A8DE-4CD2-A01E-996AFCB0B0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037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C8BD3-CAF2-4CDE-9DAE-D4732EE5FAE7}" type="datetime1">
              <a:rPr lang="hr-HR" smtClean="0"/>
              <a:pPr/>
              <a:t>6.11.2022.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D019-AEDD-4202-B640-E59FC59F7B2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56633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BD019-AEDD-4202-B640-E59FC59F7B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96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24A03-D1B6-4F23-A2E3-5F998773DCEE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Prostoručni oblik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55CAF2-19B4-4DB8-9283-E8731A73DA6A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3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F0FC8-8C83-4AA5-B420-22B94289CC3A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1" name="Prostoručni oblik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4" name="Tekstni okvir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5" name="Tekstni okvir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naz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4CAD7-E419-407C-AD62-5B4333F64679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pon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21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7419E2-C87A-45A6-8546-A73559E73D91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1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7" name="Tekstni okvir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8" name="Tekstni okvir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r-HR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21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0B0D2D-F532-4B18-AB13-59349E40A938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F26B4-7FBC-4BE7-8D72-4A96570E7DDC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8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C881A-8437-481C-B97F-A67AFED6B28E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8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F66264-587B-4088-B0B8-A6C737B863BA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8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0B0172-47D1-4EDC-BF9A-A618599B3B56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207A04-067C-49DA-AA5E-6FC9F561275D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0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955063-ED48-48B4-B301-F3BA71885395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2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6984F1-5300-4E88-B597-BB7368BA5924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123C1B-C236-48A0-910A-7E8D33E42C6C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DB4D4-A6AF-46B4-A8E1-05092AB43B45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4587E0-AC71-4B43-AD90-9971D8259814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Prostoručni oblik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Prostoručni oblik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Prostoručni oblik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Prostoručni oblik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Prostoručni oblik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Prostoručni oblik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Prostoručni oblik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Prostoručni oblik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Prostoručni oblik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Prostoručni oblik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Prostoručni oblik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Prostoručni oblik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Prostoručni oblik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upa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Prostoručni oblik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Prostoručni oblik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Prostoručni oblik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Prostoručni oblik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Prostoručni oblik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Prostoručni oblik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Prostoručni oblik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Prostoručni oblik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Prostoručni oblik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Prostoručni oblik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Prostoručni oblik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Prostoručni oblik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Pravokutni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13FE972-3C19-498A-85EA-8FF67CCDAF24}" type="datetime1">
              <a:rPr lang="hr-HR" noProof="0" smtClean="0"/>
              <a:t>6.11.2022.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61335" y="2458844"/>
            <a:ext cx="8915399" cy="2262781"/>
          </a:xfrm>
        </p:spPr>
        <p:txBody>
          <a:bodyPr rtlCol="0">
            <a:normAutofit fontScale="90000"/>
          </a:bodyPr>
          <a:lstStyle/>
          <a:p>
            <a:r>
              <a:rPr lang="en-US" dirty="0" err="1"/>
              <a:t>Što</a:t>
            </a:r>
            <a:r>
              <a:rPr lang="en-US" dirty="0"/>
              <a:t> ja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smanjio</a:t>
            </a:r>
            <a:r>
              <a:rPr lang="en-US" dirty="0"/>
              <a:t> </a:t>
            </a:r>
            <a:r>
              <a:rPr lang="en-US" dirty="0" err="1"/>
              <a:t>zagađenje</a:t>
            </a:r>
            <a:r>
              <a:rPr lang="en-US" dirty="0"/>
              <a:t> </a:t>
            </a:r>
            <a:r>
              <a:rPr lang="en-US" dirty="0" err="1"/>
              <a:t>prirode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61335" y="4953940"/>
            <a:ext cx="8915399" cy="1126283"/>
          </a:xfrm>
        </p:spPr>
        <p:txBody>
          <a:bodyPr rtlCol="0"/>
          <a:lstStyle/>
          <a:p>
            <a:r>
              <a:rPr lang="hr-HR" dirty="0"/>
              <a:t>Tin </a:t>
            </a:r>
            <a:r>
              <a:rPr lang="hr-HR" dirty="0" err="1"/>
              <a:t>Bijonda</a:t>
            </a: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3903B-9139-5D72-B8A8-C5857D64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46148"/>
            <a:ext cx="4092173" cy="1324340"/>
          </a:xfrm>
        </p:spPr>
        <p:txBody>
          <a:bodyPr anchor="b">
            <a:normAutofit/>
          </a:bodyPr>
          <a:lstStyle/>
          <a:p>
            <a:r>
              <a:rPr lang="en-US" sz="2800"/>
              <a:t>zagađenje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B4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outdoor, nature, rock&#10;&#10;Description automatically generated">
            <a:extLst>
              <a:ext uri="{FF2B5EF4-FFF2-40B4-BE49-F238E27FC236}">
                <a16:creationId xmlns:a16="http://schemas.microsoft.com/office/drawing/2014/main" id="{028941BC-C927-3BCB-DD18-71C7A8419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62" y="1263258"/>
            <a:ext cx="5247068" cy="39302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164F-C6DF-B132-580B-7A457D96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950" y="2255492"/>
            <a:ext cx="4093878" cy="35217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1.Pametna </a:t>
            </a:r>
            <a:r>
              <a:rPr lang="en-US" b="1" dirty="0" err="1">
                <a:ea typeface="+mn-lt"/>
                <a:cs typeface="+mn-lt"/>
              </a:rPr>
              <a:t>kupovina</a:t>
            </a:r>
            <a:r>
              <a:rPr lang="en-US" b="1" dirty="0">
                <a:ea typeface="+mn-lt"/>
                <a:cs typeface="+mn-lt"/>
              </a:rPr>
              <a:t> = </a:t>
            </a:r>
            <a:r>
              <a:rPr lang="en-US" b="1" dirty="0" err="1">
                <a:ea typeface="+mn-lt"/>
                <a:cs typeface="+mn-lt"/>
              </a:rPr>
              <a:t>proizvodnja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manje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otpada</a:t>
            </a:r>
          </a:p>
          <a:p>
            <a:r>
              <a:rPr lang="en-US" b="1" dirty="0">
                <a:ea typeface="+mn-lt"/>
                <a:cs typeface="+mn-lt"/>
              </a:rPr>
              <a:t>2.Razvrstavajte </a:t>
            </a:r>
            <a:r>
              <a:rPr lang="en-US" b="1" dirty="0" err="1">
                <a:ea typeface="+mn-lt"/>
                <a:cs typeface="+mn-lt"/>
              </a:rPr>
              <a:t>ambalažni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električni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elektronski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otpad</a:t>
            </a:r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3.Racionalnije </a:t>
            </a:r>
            <a:r>
              <a:rPr lang="en-US" b="1" dirty="0" err="1">
                <a:ea typeface="+mn-lt"/>
                <a:cs typeface="+mn-lt"/>
              </a:rPr>
              <a:t>koristite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vodu</a:t>
            </a:r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4.Štedite </a:t>
            </a:r>
            <a:r>
              <a:rPr lang="en-US" b="1" dirty="0" err="1">
                <a:ea typeface="+mn-lt"/>
                <a:cs typeface="+mn-lt"/>
              </a:rPr>
              <a:t>energiju</a:t>
            </a:r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5.Doprinesite </a:t>
            </a:r>
            <a:r>
              <a:rPr lang="en-US" b="1" dirty="0" err="1">
                <a:ea typeface="+mn-lt"/>
                <a:cs typeface="+mn-lt"/>
              </a:rPr>
              <a:t>manjem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zagađenju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zraka</a:t>
            </a:r>
            <a:endParaRPr lang="en-US" b="1" dirty="0" err="1"/>
          </a:p>
        </p:txBody>
      </p:sp>
    </p:spTree>
    <p:extLst>
      <p:ext uri="{BB962C8B-B14F-4D97-AF65-F5344CB8AC3E}">
        <p14:creationId xmlns:p14="http://schemas.microsoft.com/office/powerpoint/2010/main" val="199070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73C1D0-79FC-D425-ED02-8CF4646FB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468" y="368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CF40A-3AA3-8550-B469-0BFA513B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Recikliranje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C0DB-0E4D-2271-5E9E-9D8ED8A7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79819"/>
              </a:buClr>
            </a:pPr>
            <a:r>
              <a:rPr lang="en-US" dirty="0" err="1">
                <a:ea typeface="+mn-lt"/>
                <a:cs typeface="+mn-lt"/>
              </a:rPr>
              <a:t>Prilikom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postupka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recikliranja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koriste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već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iskorištene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sirovine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proizvodi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otpad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se time </a:t>
            </a:r>
            <a:r>
              <a:rPr lang="en-US" dirty="0" err="1">
                <a:ea typeface="+mn-lt"/>
                <a:cs typeface="+mn-lt"/>
              </a:rPr>
              <a:t>smanjuje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potreba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korištenja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eksploatacije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novih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prirodnih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resursa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Također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treba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umu</a:t>
            </a:r>
            <a:r>
              <a:rPr lang="en-US" dirty="0">
                <a:ea typeface="+mn-lt"/>
                <a:cs typeface="+mn-lt"/>
              </a:rPr>
              <a:t>, da, </a:t>
            </a:r>
            <a:r>
              <a:rPr lang="en-US" dirty="0" err="1">
                <a:ea typeface="+mn-lt"/>
                <a:cs typeface="+mn-lt"/>
              </a:rPr>
              <a:t>recikliranjem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sporije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trošimo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prirodne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resurse</a:t>
            </a:r>
            <a:r>
              <a:rPr lang="en-US" dirty="0">
                <a:ea typeface="+mn-lt"/>
                <a:cs typeface="+mn-lt"/>
              </a:rPr>
              <a:t> koji </a:t>
            </a:r>
            <a:r>
              <a:rPr lang="en-US" dirty="0" err="1">
                <a:ea typeface="+mn-lt"/>
                <a:cs typeface="+mn-lt"/>
              </a:rPr>
              <a:t>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trebati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budućim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generacijama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2B8A5-029B-B846-E1EE-241A0157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46148"/>
            <a:ext cx="4092173" cy="1324340"/>
          </a:xfrm>
        </p:spPr>
        <p:txBody>
          <a:bodyPr anchor="b">
            <a:normAutofit/>
          </a:bodyPr>
          <a:lstStyle/>
          <a:p>
            <a:r>
              <a:rPr lang="en-US" sz="2800"/>
              <a:t>Električna  energija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AFB3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8EB5384-294A-430B-9DDF-271ACB86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62" y="1482534"/>
            <a:ext cx="5247068" cy="34916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E1414-70FB-DA42-6CBB-DAC65837C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950" y="2255492"/>
            <a:ext cx="4093878" cy="35217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err="1">
                <a:ea typeface="+mn-lt"/>
                <a:cs typeface="+mn-lt"/>
              </a:rPr>
              <a:t>Energetski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izvori</a:t>
            </a:r>
            <a:r>
              <a:rPr lang="en-US" sz="1300">
                <a:ea typeface="+mn-lt"/>
                <a:cs typeface="+mn-lt"/>
              </a:rPr>
              <a:t>. Energija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okoliš</a:t>
            </a:r>
            <a:r>
              <a:rPr lang="en-US" sz="1300">
                <a:ea typeface="+mn-lt"/>
                <a:cs typeface="+mn-lt"/>
              </a:rPr>
              <a:t>, </a:t>
            </a:r>
            <a:r>
              <a:rPr lang="en-US" sz="1300" err="1">
                <a:ea typeface="+mn-lt"/>
                <a:cs typeface="+mn-lt"/>
              </a:rPr>
              <a:t>globalna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proizvodnja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potrošnja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energije</a:t>
            </a:r>
            <a:r>
              <a:rPr lang="en-US" sz="1300">
                <a:ea typeface="+mn-lt"/>
                <a:cs typeface="+mn-lt"/>
              </a:rPr>
              <a:t>: </a:t>
            </a:r>
            <a:r>
              <a:rPr lang="en-US" sz="1300" err="1">
                <a:ea typeface="+mn-lt"/>
                <a:cs typeface="+mn-lt"/>
              </a:rPr>
              <a:t>proizvodni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ciklusi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proizvodnje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električne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energije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njihov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utjecaj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okoliš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Elektrane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fosilna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nuklearna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goriva</a:t>
            </a:r>
            <a:r>
              <a:rPr lang="en-US" sz="1300">
                <a:ea typeface="+mn-lt"/>
                <a:cs typeface="+mn-lt"/>
              </a:rPr>
              <a:t>, </a:t>
            </a:r>
            <a:r>
              <a:rPr lang="en-US" sz="1300" err="1">
                <a:ea typeface="+mn-lt"/>
                <a:cs typeface="+mn-lt"/>
              </a:rPr>
              <a:t>obnovljivi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izvori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Razumijevanje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zagađenja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otpada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kod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proizvodnje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električne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energije</a:t>
            </a:r>
            <a:r>
              <a:rPr lang="en-US" sz="1300">
                <a:ea typeface="+mn-lt"/>
                <a:cs typeface="+mn-lt"/>
              </a:rPr>
              <a:t>: </a:t>
            </a:r>
            <a:r>
              <a:rPr lang="en-US" sz="1300" err="1">
                <a:ea typeface="+mn-lt"/>
                <a:cs typeface="+mn-lt"/>
              </a:rPr>
              <a:t>utjecaji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zrak</a:t>
            </a:r>
            <a:r>
              <a:rPr lang="en-US" sz="1300">
                <a:ea typeface="+mn-lt"/>
                <a:cs typeface="+mn-lt"/>
              </a:rPr>
              <a:t>, </a:t>
            </a:r>
            <a:r>
              <a:rPr lang="en-US" sz="1300" err="1">
                <a:ea typeface="+mn-lt"/>
                <a:cs typeface="+mn-lt"/>
              </a:rPr>
              <a:t>vodu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tlo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Održiva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proizvodnja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električne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energije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usporedba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utjecaja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okoliš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Problemi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globalnog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zagrijavanja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ozona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Energetska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sigurnost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klimatske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promjene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Napredne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tehnologije</a:t>
            </a:r>
            <a:r>
              <a:rPr lang="en-US" sz="1300">
                <a:ea typeface="+mn-lt"/>
                <a:cs typeface="+mn-lt"/>
              </a:rPr>
              <a:t> za </a:t>
            </a:r>
            <a:r>
              <a:rPr lang="en-US" sz="1300" err="1">
                <a:ea typeface="+mn-lt"/>
                <a:cs typeface="+mn-lt"/>
              </a:rPr>
              <a:t>proizvodnju</a:t>
            </a:r>
            <a:r>
              <a:rPr lang="en-US" sz="1300">
                <a:ea typeface="+mn-lt"/>
                <a:cs typeface="+mn-lt"/>
              </a:rPr>
              <a:t> EE. </a:t>
            </a:r>
            <a:r>
              <a:rPr lang="en-US" sz="1300" err="1">
                <a:ea typeface="+mn-lt"/>
                <a:cs typeface="+mn-lt"/>
              </a:rPr>
              <a:t>Tehnologije</a:t>
            </a:r>
            <a:r>
              <a:rPr lang="en-US" sz="1300">
                <a:ea typeface="+mn-lt"/>
                <a:cs typeface="+mn-lt"/>
              </a:rPr>
              <a:t> za </a:t>
            </a:r>
            <a:r>
              <a:rPr lang="en-US" sz="1300" err="1">
                <a:ea typeface="+mn-lt"/>
                <a:cs typeface="+mn-lt"/>
              </a:rPr>
              <a:t>smanjenje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emisija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utjecaj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tehničke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ekonomske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parametre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elektrana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Norme</a:t>
            </a:r>
            <a:r>
              <a:rPr lang="en-US" sz="1300">
                <a:ea typeface="+mn-lt"/>
                <a:cs typeface="+mn-lt"/>
              </a:rPr>
              <a:t> za </a:t>
            </a:r>
            <a:r>
              <a:rPr lang="en-US" sz="1300" err="1">
                <a:ea typeface="+mn-lt"/>
                <a:cs typeface="+mn-lt"/>
              </a:rPr>
              <a:t>ograničenje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emisija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Interni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eksterni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troškovi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Komparativna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analiza</a:t>
            </a:r>
            <a:r>
              <a:rPr lang="en-US" sz="1300">
                <a:ea typeface="+mn-lt"/>
                <a:cs typeface="+mn-lt"/>
              </a:rPr>
              <a:t> EE </a:t>
            </a:r>
            <a:r>
              <a:rPr lang="en-US" sz="1300" err="1">
                <a:ea typeface="+mn-lt"/>
                <a:cs typeface="+mn-lt"/>
              </a:rPr>
              <a:t>objekata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Održivost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razvoja</a:t>
            </a:r>
            <a:r>
              <a:rPr lang="en-US" sz="1300">
                <a:ea typeface="+mn-lt"/>
                <a:cs typeface="+mn-lt"/>
              </a:rPr>
              <a:t> EES-a. UNFCCC </a:t>
            </a:r>
            <a:r>
              <a:rPr lang="en-US" sz="1300" err="1">
                <a:ea typeface="+mn-lt"/>
                <a:cs typeface="+mn-lt"/>
              </a:rPr>
              <a:t>mehanizmi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Sheme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trgovanja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emisijama</a:t>
            </a:r>
            <a:r>
              <a:rPr lang="en-US" sz="1300">
                <a:ea typeface="+mn-lt"/>
                <a:cs typeface="+mn-lt"/>
              </a:rPr>
              <a:t>.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585884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AEB7E-5C61-BC77-631D-47B0910A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 E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62AC-CE21-B208-3E24-C8194F0A9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smanjit</a:t>
            </a:r>
            <a:r>
              <a:rPr lang="en-US" dirty="0"/>
              <a:t> </a:t>
            </a:r>
            <a:r>
              <a:rPr lang="en-US" dirty="0" err="1"/>
              <a:t>potrošnju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 E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ugasimo</a:t>
            </a:r>
            <a:r>
              <a:rPr lang="en-US" dirty="0"/>
              <a:t> </a:t>
            </a:r>
            <a:r>
              <a:rPr lang="en-US" dirty="0" err="1"/>
              <a:t>svjetla</a:t>
            </a:r>
            <a:r>
              <a:rPr lang="en-US" dirty="0"/>
              <a:t>, </a:t>
            </a:r>
            <a:r>
              <a:rPr lang="en-US" dirty="0" err="1"/>
              <a:t>kučanske</a:t>
            </a:r>
            <a:r>
              <a:rPr lang="en-US" dirty="0"/>
              <a:t> </a:t>
            </a:r>
            <a:r>
              <a:rPr lang="en-US" dirty="0" err="1"/>
              <a:t>aparate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koristimo</a:t>
            </a:r>
            <a:r>
              <a:rPr lang="en-US" dirty="0"/>
              <a:t> </a:t>
            </a:r>
            <a:r>
              <a:rPr lang="en-US" dirty="0" err="1"/>
              <a:t>isključimo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strije</a:t>
            </a:r>
            <a:r>
              <a:rPr lang="en-US" dirty="0"/>
              <a:t>, </a:t>
            </a:r>
            <a:r>
              <a:rPr lang="en-US" dirty="0" err="1"/>
              <a:t>toplije</a:t>
            </a:r>
            <a:r>
              <a:rPr lang="en-US" dirty="0"/>
              <a:t> se </a:t>
            </a:r>
            <a:r>
              <a:rPr lang="en-US" dirty="0" err="1"/>
              <a:t>oblačiti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klime</a:t>
            </a:r>
            <a:r>
              <a:rPr lang="en-US" dirty="0"/>
              <a:t> I ne </a:t>
            </a:r>
            <a:r>
              <a:rPr lang="en-US" dirty="0" err="1"/>
              <a:t>ostavljati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uređaje</a:t>
            </a:r>
            <a:r>
              <a:rPr lang="en-US" dirty="0"/>
              <a:t> da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noći</a:t>
            </a:r>
            <a:r>
              <a:rPr lang="en-US" dirty="0"/>
              <a:t>.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C74A554-9654-65AC-1209-1D7BE467F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232545"/>
            <a:ext cx="6953577" cy="4067842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C201284-25F1-256B-74AB-088BAB05A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" r="14426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F774F-E5C6-7CAB-8DA5-E447946C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n-US" dirty="0" err="1"/>
              <a:t>Zagađenje</a:t>
            </a:r>
            <a:r>
              <a:rPr lang="en-US" dirty="0"/>
              <a:t> </a:t>
            </a:r>
            <a:r>
              <a:rPr lang="en-US" dirty="0" err="1"/>
              <a:t>vode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D586-4EFB-A186-C12B-B666AA01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err="1">
                <a:ea typeface="+mn-lt"/>
                <a:cs typeface="+mn-lt"/>
              </a:rPr>
              <a:t>svaki</a:t>
            </a:r>
            <a:r>
              <a:rPr lang="en-US" sz="1300">
                <a:ea typeface="+mn-lt"/>
                <a:cs typeface="+mn-lt"/>
              </a:rPr>
              <a:t> dan </a:t>
            </a:r>
            <a:r>
              <a:rPr lang="en-US" sz="1300" err="1">
                <a:ea typeface="+mn-lt"/>
                <a:cs typeface="+mn-lt"/>
              </a:rPr>
              <a:t>zagađujemoi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trošimo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vodu</a:t>
            </a:r>
            <a:r>
              <a:rPr lang="en-US" sz="1300">
                <a:ea typeface="+mn-lt"/>
                <a:cs typeface="+mn-lt"/>
              </a:rPr>
              <a:t>. To </a:t>
            </a:r>
            <a:r>
              <a:rPr lang="en-US" sz="1300" err="1">
                <a:ea typeface="+mn-lt"/>
                <a:cs typeface="+mn-lt"/>
              </a:rPr>
              <a:t>možemo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prestati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tako</a:t>
            </a:r>
            <a:r>
              <a:rPr lang="en-US" sz="1300">
                <a:ea typeface="+mn-lt"/>
                <a:cs typeface="+mn-lt"/>
              </a:rPr>
              <a:t> da:</a:t>
            </a:r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1. </a:t>
            </a:r>
            <a:r>
              <a:rPr lang="en-US" sz="1300" b="1" err="1">
                <a:ea typeface="+mn-lt"/>
                <a:cs typeface="+mn-lt"/>
              </a:rPr>
              <a:t>Kraće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tuširanje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i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kupanje</a:t>
            </a:r>
            <a:r>
              <a:rPr lang="en-US" sz="1300" b="1">
                <a:ea typeface="+mn-lt"/>
                <a:cs typeface="+mn-lt"/>
              </a:rPr>
              <a:t>. </a:t>
            </a:r>
            <a:r>
              <a:rPr lang="en-US" sz="1300" err="1">
                <a:ea typeface="+mn-lt"/>
                <a:cs typeface="+mn-lt"/>
              </a:rPr>
              <a:t>Dugim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pranjem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potroši</a:t>
            </a:r>
            <a:r>
              <a:rPr lang="en-US" sz="1300">
                <a:ea typeface="+mn-lt"/>
                <a:cs typeface="+mn-lt"/>
              </a:rPr>
              <a:t> se </a:t>
            </a:r>
            <a:r>
              <a:rPr lang="en-US" sz="1300" err="1">
                <a:ea typeface="+mn-lt"/>
                <a:cs typeface="+mn-lt"/>
              </a:rPr>
              <a:t>barem</a:t>
            </a:r>
            <a:r>
              <a:rPr lang="en-US" sz="1300">
                <a:ea typeface="+mn-lt"/>
                <a:cs typeface="+mn-lt"/>
              </a:rPr>
              <a:t> 4 puta </a:t>
            </a:r>
            <a:r>
              <a:rPr lang="en-US" sz="1300" err="1">
                <a:ea typeface="+mn-lt"/>
                <a:cs typeface="+mn-lt"/>
              </a:rPr>
              <a:t>više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vode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nego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pranjem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koje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traje</a:t>
            </a:r>
            <a:r>
              <a:rPr lang="en-US" sz="1300">
                <a:ea typeface="+mn-lt"/>
                <a:cs typeface="+mn-lt"/>
              </a:rPr>
              <a:t> 3-5 </a:t>
            </a:r>
            <a:r>
              <a:rPr lang="en-US" sz="1300" err="1">
                <a:ea typeface="+mn-lt"/>
                <a:cs typeface="+mn-lt"/>
              </a:rPr>
              <a:t>minuta</a:t>
            </a:r>
            <a:r>
              <a:rPr lang="en-US" sz="1300">
                <a:ea typeface="+mn-lt"/>
                <a:cs typeface="+mn-lt"/>
              </a:rPr>
              <a:t>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2. </a:t>
            </a:r>
            <a:r>
              <a:rPr lang="en-US" sz="1300" b="1" err="1">
                <a:ea typeface="+mn-lt"/>
                <a:cs typeface="+mn-lt"/>
              </a:rPr>
              <a:t>Korištenje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glave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tuša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sa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slabijim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mlazom</a:t>
            </a:r>
            <a:r>
              <a:rPr lang="en-US" sz="1300" b="1">
                <a:ea typeface="+mn-lt"/>
                <a:cs typeface="+mn-lt"/>
              </a:rPr>
              <a:t>. </a:t>
            </a:r>
            <a:r>
              <a:rPr lang="en-US" sz="1300" err="1">
                <a:ea typeface="+mn-lt"/>
                <a:cs typeface="+mn-lt"/>
              </a:rPr>
              <a:t>Tuširanje</a:t>
            </a:r>
            <a:r>
              <a:rPr lang="en-US" sz="1300">
                <a:ea typeface="+mn-lt"/>
                <a:cs typeface="+mn-lt"/>
              </a:rPr>
              <a:t> s </a:t>
            </a:r>
            <a:r>
              <a:rPr lang="en-US" sz="1300" err="1">
                <a:ea typeface="+mn-lt"/>
                <a:cs typeface="+mn-lt"/>
              </a:rPr>
              <a:t>ovakvim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tušem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sigurno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nije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jednako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kao</a:t>
            </a:r>
            <a:r>
              <a:rPr lang="en-US" sz="1300">
                <a:ea typeface="+mn-lt"/>
                <a:cs typeface="+mn-lt"/>
              </a:rPr>
              <a:t> s </a:t>
            </a:r>
            <a:r>
              <a:rPr lang="en-US" sz="1300" err="1">
                <a:ea typeface="+mn-lt"/>
                <a:cs typeface="+mn-lt"/>
              </a:rPr>
              <a:t>običnim</a:t>
            </a:r>
            <a:r>
              <a:rPr lang="en-US" sz="1300">
                <a:ea typeface="+mn-lt"/>
                <a:cs typeface="+mn-lt"/>
              </a:rPr>
              <a:t>, </a:t>
            </a:r>
            <a:r>
              <a:rPr lang="en-US" sz="1300" err="1">
                <a:ea typeface="+mn-lt"/>
                <a:cs typeface="+mn-lt"/>
              </a:rPr>
              <a:t>ali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može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uštedjeti</a:t>
            </a:r>
            <a:r>
              <a:rPr lang="en-US" sz="1300">
                <a:ea typeface="+mn-lt"/>
                <a:cs typeface="+mn-lt"/>
              </a:rPr>
              <a:t> do 75% </a:t>
            </a:r>
            <a:r>
              <a:rPr lang="en-US" sz="1300" err="1">
                <a:ea typeface="+mn-lt"/>
                <a:cs typeface="+mn-lt"/>
              </a:rPr>
              <a:t>više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vode</a:t>
            </a:r>
            <a:r>
              <a:rPr lang="en-US" sz="1300">
                <a:ea typeface="+mn-lt"/>
                <a:cs typeface="+mn-lt"/>
              </a:rPr>
              <a:t>, </a:t>
            </a:r>
            <a:r>
              <a:rPr lang="en-US" sz="1300" err="1">
                <a:ea typeface="+mn-lt"/>
                <a:cs typeface="+mn-lt"/>
              </a:rPr>
              <a:t>nego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običan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potroši</a:t>
            </a:r>
            <a:r>
              <a:rPr lang="en-US" sz="1300">
                <a:ea typeface="+mn-lt"/>
                <a:cs typeface="+mn-lt"/>
              </a:rPr>
              <a:t>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3. </a:t>
            </a:r>
            <a:r>
              <a:rPr lang="en-US" sz="1300" b="1" err="1">
                <a:ea typeface="+mn-lt"/>
                <a:cs typeface="+mn-lt"/>
              </a:rPr>
              <a:t>Ponovno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korištenje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vode</a:t>
            </a:r>
            <a:r>
              <a:rPr lang="en-US" sz="1300" b="1">
                <a:ea typeface="+mn-lt"/>
                <a:cs typeface="+mn-lt"/>
              </a:rPr>
              <a:t>. </a:t>
            </a:r>
            <a:r>
              <a:rPr lang="en-US" sz="1300">
                <a:ea typeface="+mn-lt"/>
                <a:cs typeface="+mn-lt"/>
              </a:rPr>
              <a:t>Ako </a:t>
            </a:r>
            <a:r>
              <a:rPr lang="en-US" sz="1300" err="1">
                <a:ea typeface="+mn-lt"/>
                <a:cs typeface="+mn-lt"/>
              </a:rPr>
              <a:t>pronađete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čašu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ustajale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vode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negdje</a:t>
            </a:r>
            <a:r>
              <a:rPr lang="en-US" sz="1300">
                <a:ea typeface="+mn-lt"/>
                <a:cs typeface="+mn-lt"/>
              </a:rPr>
              <a:t> u </a:t>
            </a:r>
            <a:r>
              <a:rPr lang="en-US" sz="1300" err="1">
                <a:ea typeface="+mn-lt"/>
                <a:cs typeface="+mn-lt"/>
              </a:rPr>
              <a:t>kućanstvu</a:t>
            </a:r>
            <a:r>
              <a:rPr lang="en-US" sz="1300">
                <a:ea typeface="+mn-lt"/>
                <a:cs typeface="+mn-lt"/>
              </a:rPr>
              <a:t>, </a:t>
            </a:r>
            <a:r>
              <a:rPr lang="en-US" sz="1300" err="1">
                <a:ea typeface="+mn-lt"/>
                <a:cs typeface="+mn-lt"/>
              </a:rPr>
              <a:t>njome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zalijte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vrt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ili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cvijeće</a:t>
            </a:r>
            <a:r>
              <a:rPr lang="en-US" sz="1300">
                <a:ea typeface="+mn-lt"/>
                <a:cs typeface="+mn-lt"/>
              </a:rPr>
              <a:t>. </a:t>
            </a:r>
            <a:r>
              <a:rPr lang="en-US" sz="1300" err="1">
                <a:ea typeface="+mn-lt"/>
                <a:cs typeface="+mn-lt"/>
              </a:rPr>
              <a:t>Ispod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sudopera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možete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postaviti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zdjelu</a:t>
            </a:r>
            <a:r>
              <a:rPr lang="en-US" sz="1300">
                <a:ea typeface="+mn-lt"/>
                <a:cs typeface="+mn-lt"/>
              </a:rPr>
              <a:t> u </a:t>
            </a:r>
            <a:r>
              <a:rPr lang="en-US" sz="1300" err="1">
                <a:ea typeface="+mn-lt"/>
                <a:cs typeface="+mn-lt"/>
              </a:rPr>
              <a:t>koju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ćete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ovakvu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vodu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skupljati</a:t>
            </a:r>
            <a:r>
              <a:rPr lang="en-US" sz="1300">
                <a:ea typeface="+mn-lt"/>
                <a:cs typeface="+mn-lt"/>
              </a:rPr>
              <a:t>, </a:t>
            </a:r>
            <a:r>
              <a:rPr lang="en-US" sz="1300" err="1">
                <a:ea typeface="+mn-lt"/>
                <a:cs typeface="+mn-lt"/>
              </a:rPr>
              <a:t>te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kasnije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njome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zalijevati</a:t>
            </a:r>
            <a:r>
              <a:rPr lang="en-US" sz="1300">
                <a:ea typeface="+mn-lt"/>
                <a:cs typeface="+mn-lt"/>
              </a:rPr>
              <a:t>.</a:t>
            </a:r>
            <a:endParaRPr lang="en-US" sz="1300"/>
          </a:p>
          <a:p>
            <a:pPr>
              <a:lnSpc>
                <a:spcPct val="90000"/>
              </a:lnSpc>
            </a:pPr>
            <a:r>
              <a:rPr lang="en-US" sz="1300" b="1">
                <a:ea typeface="+mn-lt"/>
                <a:cs typeface="+mn-lt"/>
              </a:rPr>
              <a:t>4. </a:t>
            </a:r>
            <a:r>
              <a:rPr lang="en-US" sz="1300" b="1" err="1">
                <a:ea typeface="+mn-lt"/>
                <a:cs typeface="+mn-lt"/>
              </a:rPr>
              <a:t>Kraće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tuširanje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i</a:t>
            </a:r>
            <a:r>
              <a:rPr lang="en-US" sz="1300" b="1">
                <a:ea typeface="+mn-lt"/>
                <a:cs typeface="+mn-lt"/>
              </a:rPr>
              <a:t> </a:t>
            </a:r>
            <a:r>
              <a:rPr lang="en-US" sz="1300" b="1" err="1">
                <a:ea typeface="+mn-lt"/>
                <a:cs typeface="+mn-lt"/>
              </a:rPr>
              <a:t>kupanje</a:t>
            </a:r>
            <a:r>
              <a:rPr lang="en-US" sz="1300" b="1">
                <a:ea typeface="+mn-lt"/>
                <a:cs typeface="+mn-lt"/>
              </a:rPr>
              <a:t>. </a:t>
            </a:r>
            <a:r>
              <a:rPr lang="en-US" sz="1300" err="1">
                <a:ea typeface="+mn-lt"/>
                <a:cs typeface="+mn-lt"/>
              </a:rPr>
              <a:t>Dugim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pranjem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potroši</a:t>
            </a:r>
            <a:r>
              <a:rPr lang="en-US" sz="1300">
                <a:ea typeface="+mn-lt"/>
                <a:cs typeface="+mn-lt"/>
              </a:rPr>
              <a:t> se </a:t>
            </a:r>
            <a:r>
              <a:rPr lang="en-US" sz="1300" err="1">
                <a:ea typeface="+mn-lt"/>
                <a:cs typeface="+mn-lt"/>
              </a:rPr>
              <a:t>barem</a:t>
            </a:r>
            <a:r>
              <a:rPr lang="en-US" sz="1300">
                <a:ea typeface="+mn-lt"/>
                <a:cs typeface="+mn-lt"/>
              </a:rPr>
              <a:t> 4 puta </a:t>
            </a:r>
            <a:r>
              <a:rPr lang="en-US" sz="1300" err="1">
                <a:ea typeface="+mn-lt"/>
                <a:cs typeface="+mn-lt"/>
              </a:rPr>
              <a:t>više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vode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nego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pranjem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koje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traje</a:t>
            </a:r>
            <a:r>
              <a:rPr lang="en-US" sz="1300">
                <a:ea typeface="+mn-lt"/>
                <a:cs typeface="+mn-lt"/>
              </a:rPr>
              <a:t> 3-5 </a:t>
            </a:r>
            <a:r>
              <a:rPr lang="en-US" sz="1300" err="1">
                <a:ea typeface="+mn-lt"/>
                <a:cs typeface="+mn-lt"/>
              </a:rPr>
              <a:t>minuta</a:t>
            </a:r>
            <a:r>
              <a:rPr lang="en-US" sz="1300">
                <a:ea typeface="+mn-lt"/>
                <a:cs typeface="+mn-lt"/>
              </a:rPr>
              <a:t>.</a:t>
            </a:r>
            <a:endParaRPr lang="en-US" sz="1300"/>
          </a:p>
          <a:p>
            <a:pPr>
              <a:lnSpc>
                <a:spcPct val="9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0631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4E3643D-19E8-5847-1A68-A60FD3FDE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" t="7928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75CCD-58F8-8F6D-6943-2BCE4351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962400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EFFFF"/>
                </a:solidFill>
              </a:rPr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val="512107144"/>
      </p:ext>
    </p:extLst>
  </p:cSld>
  <p:clrMapOvr>
    <a:masterClrMapping/>
  </p:clrMapOvr>
</p:sld>
</file>

<file path=ppt/theme/theme1.xml><?xml version="1.0" encoding="utf-8"?>
<a:theme xmlns:a="http://schemas.openxmlformats.org/drawingml/2006/main" name="Sno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383</Words>
  <Application>Microsoft Office PowerPoint</Application>
  <PresentationFormat>Široki zaslon</PresentationFormat>
  <Paragraphs>22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Snop</vt:lpstr>
      <vt:lpstr>Što ja sve mogu napraviti kako bi smanjio zagađenje prirode</vt:lpstr>
      <vt:lpstr>zagađenje</vt:lpstr>
      <vt:lpstr>Recikliranje</vt:lpstr>
      <vt:lpstr>Električna  energija</vt:lpstr>
      <vt:lpstr>Potrošnja električne E</vt:lpstr>
      <vt:lpstr>Zagađenje vode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MAJA Vunderl Pasarić</cp:lastModifiedBy>
  <cp:revision>113</cp:revision>
  <dcterms:created xsi:type="dcterms:W3CDTF">2022-10-12T11:27:03Z</dcterms:created>
  <dcterms:modified xsi:type="dcterms:W3CDTF">2022-11-06T17:24:16Z</dcterms:modified>
</cp:coreProperties>
</file>