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68" r:id="rId6"/>
    <p:sldId id="272" r:id="rId7"/>
    <p:sldId id="276" r:id="rId8"/>
    <p:sldId id="275" r:id="rId9"/>
    <p:sldId id="266" r:id="rId10"/>
    <p:sldId id="265" r:id="rId11"/>
    <p:sldId id="269" r:id="rId12"/>
    <p:sldId id="273" r:id="rId13"/>
    <p:sldId id="270" r:id="rId14"/>
    <p:sldId id="263" r:id="rId15"/>
    <p:sldId id="274" r:id="rId16"/>
    <p:sldId id="271" r:id="rId17"/>
  </p:sldIdLst>
  <p:sldSz cx="12188825" cy="6858000"/>
  <p:notesSz cx="6858000" cy="9144000"/>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501" autoAdjust="0"/>
  </p:normalViewPr>
  <p:slideViewPr>
    <p:cSldViewPr>
      <p:cViewPr varScale="1">
        <p:scale>
          <a:sx n="42" d="100"/>
          <a:sy n="42" d="100"/>
        </p:scale>
        <p:origin x="67" y="802"/>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r-HR" dirty="0"/>
          </a:p>
        </p:txBody>
      </p:sp>
      <p:sp>
        <p:nvSpPr>
          <p:cNvPr id="3" name="Rezervirano mjesto za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A17D53F-C0B9-4DBF-BFE4-3B8CEE4D6D49}" type="datetime1">
              <a:rPr lang="hr-HR" smtClean="0"/>
              <a:t>15.6.2020.</a:t>
            </a:fld>
            <a:endParaRPr lang="hr-HR" dirty="0"/>
          </a:p>
        </p:txBody>
      </p:sp>
      <p:sp>
        <p:nvSpPr>
          <p:cNvPr id="4" name="Rezervirano mjesto za podnožj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hr-HR" smtClean="0"/>
              <a:pPr algn="r" rtl="0"/>
              <a:t>‹#›</a:t>
            </a:fld>
            <a:endParaRPr lang="hr-HR"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r-HR" dirty="0"/>
          </a:p>
        </p:txBody>
      </p:sp>
      <p:sp>
        <p:nvSpPr>
          <p:cNvPr id="3" name="Rezervirano mjesto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FB2371D4-CC88-4787-B240-D59F30F195FA}" type="datetime1">
              <a:rPr lang="hr-HR" smtClean="0"/>
              <a:pPr/>
              <a:t>15.6.2020.</a:t>
            </a:fld>
            <a:endParaRPr lang="hr-HR" dirty="0"/>
          </a:p>
        </p:txBody>
      </p:sp>
      <p:sp>
        <p:nvSpPr>
          <p:cNvPr id="4" name="Rezervirano mjesto za sliku slajd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hr-HR" dirty="0"/>
          </a:p>
        </p:txBody>
      </p:sp>
      <p:sp>
        <p:nvSpPr>
          <p:cNvPr id="5" name="Rezervirano mjesto za bilješk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r-HR" dirty="0" smtClean="0"/>
              <a:t>Kliknite da biste uredili stilove teksta matrice</a:t>
            </a:r>
          </a:p>
          <a:p>
            <a:pPr lvl="1" rtl="0"/>
            <a:r>
              <a:rPr lang="hr-HR" dirty="0" smtClean="0"/>
              <a:t>Druga razina</a:t>
            </a:r>
          </a:p>
          <a:p>
            <a:pPr lvl="2" rtl="0"/>
            <a:r>
              <a:rPr lang="hr-HR" dirty="0" smtClean="0"/>
              <a:t>Treća razina</a:t>
            </a:r>
          </a:p>
          <a:p>
            <a:pPr lvl="3" rtl="0"/>
            <a:r>
              <a:rPr lang="hr-HR" dirty="0" smtClean="0"/>
              <a:t>Četvrta razina</a:t>
            </a:r>
          </a:p>
          <a:p>
            <a:pPr lvl="4" rtl="0"/>
            <a:r>
              <a:rPr lang="hr-HR" dirty="0" smtClean="0"/>
              <a:t>Peta razina</a:t>
            </a:r>
            <a:endParaRPr lang="hr-HR" dirty="0"/>
          </a:p>
        </p:txBody>
      </p:sp>
      <p:sp>
        <p:nvSpPr>
          <p:cNvPr id="6" name="Rezervirano mjesto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r-HR" dirty="0"/>
          </a:p>
        </p:txBody>
      </p:sp>
      <p:sp>
        <p:nvSpPr>
          <p:cNvPr id="7" name="Rezervirano mjesto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8DE0FDE7-FE71-46E3-9512-437B13AD5F46}" type="slidenum">
              <a:rPr lang="hr-HR" smtClean="0"/>
              <a:pPr algn="r"/>
              <a:t>‹#›</a:t>
            </a:fld>
            <a:endParaRPr lang="hr-HR"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8DE0FDE7-FE71-46E3-9512-437B13AD5F46}" type="slidenum">
              <a:rPr lang="hr-HR" smtClean="0"/>
              <a:pPr algn="r"/>
              <a:t>1</a:t>
            </a:fld>
            <a:endParaRPr lang="hr-HR" dirty="0"/>
          </a:p>
        </p:txBody>
      </p:sp>
    </p:spTree>
    <p:extLst>
      <p:ext uri="{BB962C8B-B14F-4D97-AF65-F5344CB8AC3E}">
        <p14:creationId xmlns:p14="http://schemas.microsoft.com/office/powerpoint/2010/main" val="251590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8DE0FDE7-FE71-46E3-9512-437B13AD5F46}" type="slidenum">
              <a:rPr lang="hr-HR" smtClean="0"/>
              <a:pPr algn="r"/>
              <a:t>11</a:t>
            </a:fld>
            <a:endParaRPr lang="hr-HR" dirty="0"/>
          </a:p>
        </p:txBody>
      </p:sp>
    </p:spTree>
    <p:extLst>
      <p:ext uri="{BB962C8B-B14F-4D97-AF65-F5344CB8AC3E}">
        <p14:creationId xmlns:p14="http://schemas.microsoft.com/office/powerpoint/2010/main" val="271941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674812" y="1524000"/>
            <a:ext cx="8839201" cy="3200400"/>
          </a:xfrm>
        </p:spPr>
        <p:txBody>
          <a:bodyPr rtlCol="0">
            <a:noAutofit/>
          </a:bodyPr>
          <a:lstStyle>
            <a:lvl1pPr algn="l" rtl="0">
              <a:defRPr sz="5400"/>
            </a:lvl1pPr>
          </a:lstStyle>
          <a:p>
            <a:pPr rtl="0"/>
            <a:r>
              <a:rPr lang="hr-HR" smtClean="0"/>
              <a:t>Uredite stil naslova matrice</a:t>
            </a:r>
            <a:endParaRPr lang="hr-HR" dirty="0"/>
          </a:p>
        </p:txBody>
      </p:sp>
      <p:sp>
        <p:nvSpPr>
          <p:cNvPr id="3" name="Podnaslov 2"/>
          <p:cNvSpPr>
            <a:spLocks noGrp="1"/>
          </p:cNvSpPr>
          <p:nvPr>
            <p:ph type="subTitle" idx="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hr-HR" smtClean="0"/>
              <a:t>Uredite stil podnaslova matrice</a:t>
            </a:r>
            <a:endParaRPr lang="hr-HR" dirty="0"/>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Zamjenska slika s opisom">
    <p:spTree>
      <p:nvGrpSpPr>
        <p:cNvPr id="1" name=""/>
        <p:cNvGrpSpPr/>
        <p:nvPr/>
      </p:nvGrpSpPr>
      <p:grpSpPr>
        <a:xfrm>
          <a:off x="0" y="0"/>
          <a:ext cx="0" cy="0"/>
          <a:chOff x="0" y="0"/>
          <a:chExt cx="0" cy="0"/>
        </a:xfrm>
      </p:grpSpPr>
      <p:sp>
        <p:nvSpPr>
          <p:cNvPr id="10" name="Pravokutni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hr-HR" dirty="0"/>
          </a:p>
        </p:txBody>
      </p:sp>
      <p:sp>
        <p:nvSpPr>
          <p:cNvPr id="11" name="Pravokutni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hr-HR" dirty="0"/>
          </a:p>
        </p:txBody>
      </p:sp>
      <p:sp>
        <p:nvSpPr>
          <p:cNvPr id="2" name="Naslov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hr-HR" smtClean="0"/>
              <a:t>Uredite stil naslova matrice</a:t>
            </a:r>
            <a:endParaRPr lang="hr-HR" dirty="0"/>
          </a:p>
        </p:txBody>
      </p:sp>
      <p:sp>
        <p:nvSpPr>
          <p:cNvPr id="4" name="Rezervirano mjesto za tekst 3"/>
          <p:cNvSpPr>
            <a:spLocks noGrp="1"/>
          </p:cNvSpPr>
          <p:nvPr>
            <p:ph type="body" sz="half" idx="2"/>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hr-HR" smtClean="0"/>
              <a:t>Uredite stilove teksta matrice</a:t>
            </a:r>
          </a:p>
        </p:txBody>
      </p:sp>
      <p:sp>
        <p:nvSpPr>
          <p:cNvPr id="3" name="Rezervirano mjesto za sliku 2" descr="Prazno rezervirano mjesto za dodavanje slike. Kliknite rezervirano mjesto i odaberite sliku koju želite dodati.&#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hr-HR" smtClean="0"/>
              <a:t>Kliknite ikonu da biste dodali  sliku</a:t>
            </a:r>
            <a:endParaRPr lang="hr-HR" dirty="0"/>
          </a:p>
        </p:txBody>
      </p:sp>
      <p:sp>
        <p:nvSpPr>
          <p:cNvPr id="6" name="Rezervirano mjesto za podnožje 5"/>
          <p:cNvSpPr>
            <a:spLocks noGrp="1"/>
          </p:cNvSpPr>
          <p:nvPr>
            <p:ph type="ftr" sz="quarter" idx="11"/>
          </p:nvPr>
        </p:nvSpPr>
        <p:spPr/>
        <p:txBody>
          <a:bodyPr rtlCol="0"/>
          <a:lstStyle>
            <a:lvl1pPr algn="l" rtl="0">
              <a:defRPr sz="1100"/>
            </a:lvl1pPr>
          </a:lstStyle>
          <a:p>
            <a:pPr rtl="0"/>
            <a:endParaRPr lang="hr-HR" dirty="0"/>
          </a:p>
        </p:txBody>
      </p:sp>
      <p:sp>
        <p:nvSpPr>
          <p:cNvPr id="5" name="Rezervirano mjesto za datum 4"/>
          <p:cNvSpPr>
            <a:spLocks noGrp="1"/>
          </p:cNvSpPr>
          <p:nvPr>
            <p:ph type="dt" sz="half" idx="10"/>
          </p:nvPr>
        </p:nvSpPr>
        <p:spPr/>
        <p:txBody>
          <a:bodyPr rtlCol="0"/>
          <a:lstStyle>
            <a:lvl1pPr algn="r" rtl="0">
              <a:defRPr sz="1100"/>
            </a:lvl1pPr>
          </a:lstStyle>
          <a:p>
            <a:fld id="{6076B415-2D3E-4391-B20F-D62BADE3098C}" type="datetime1">
              <a:rPr lang="hr-HR" smtClean="0"/>
              <a:pPr/>
              <a:t>15.6.2020.</a:t>
            </a:fld>
            <a:endParaRPr lang="hr-HR" dirty="0"/>
          </a:p>
        </p:txBody>
      </p:sp>
      <p:sp>
        <p:nvSpPr>
          <p:cNvPr id="7" name="Rezervirano mjesto za broj slajda 6"/>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smtClean="0"/>
              <a:t>Uredite stil naslova matrice</a:t>
            </a:r>
            <a:endParaRPr lang="hr-HR" dirty="0"/>
          </a:p>
        </p:txBody>
      </p:sp>
      <p:sp>
        <p:nvSpPr>
          <p:cNvPr id="3" name="Okomiti tekst s rezerviranim mjestom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5" name="Rezervirano mjesto za podnožje 4"/>
          <p:cNvSpPr>
            <a:spLocks noGrp="1"/>
          </p:cNvSpPr>
          <p:nvPr>
            <p:ph type="ftr" sz="quarter" idx="11"/>
          </p:nvPr>
        </p:nvSpPr>
        <p:spPr/>
        <p:txBody>
          <a:bodyPr rtlCol="0"/>
          <a:lstStyle>
            <a:lvl1pPr algn="l" rtl="0">
              <a:defRPr sz="1100"/>
            </a:lvl1pPr>
          </a:lstStyle>
          <a:p>
            <a:pPr rtl="0"/>
            <a:endParaRPr lang="hr-HR" dirty="0"/>
          </a:p>
        </p:txBody>
      </p:sp>
      <p:sp>
        <p:nvSpPr>
          <p:cNvPr id="4" name="Rezervirano mjesto za datum 3"/>
          <p:cNvSpPr>
            <a:spLocks noGrp="1"/>
          </p:cNvSpPr>
          <p:nvPr>
            <p:ph type="dt" sz="half" idx="10"/>
          </p:nvPr>
        </p:nvSpPr>
        <p:spPr/>
        <p:txBody>
          <a:bodyPr rtlCol="0"/>
          <a:lstStyle>
            <a:lvl1pPr algn="r" rtl="0">
              <a:defRPr sz="1100"/>
            </a:lvl1pPr>
          </a:lstStyle>
          <a:p>
            <a:fld id="{3EB9D65D-1B3E-4C3D-BC94-48306A4C352C}" type="datetime1">
              <a:rPr lang="hr-HR" smtClean="0"/>
              <a:pPr/>
              <a:t>15.6.2020.</a:t>
            </a:fld>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675812" y="685801"/>
            <a:ext cx="1219201" cy="5486400"/>
          </a:xfrm>
        </p:spPr>
        <p:txBody>
          <a:bodyPr vert="eaVert" rtlCol="0"/>
          <a:lstStyle/>
          <a:p>
            <a:pPr rtl="0"/>
            <a:r>
              <a:rPr lang="hr-HR" smtClean="0"/>
              <a:t>Uredite stil naslova matrice</a:t>
            </a:r>
            <a:endParaRPr lang="hr-HR" dirty="0"/>
          </a:p>
        </p:txBody>
      </p:sp>
      <p:sp>
        <p:nvSpPr>
          <p:cNvPr id="3" name="Okomiti tekst s rezerviranim mjestom 2"/>
          <p:cNvSpPr>
            <a:spLocks noGrp="1"/>
          </p:cNvSpPr>
          <p:nvPr>
            <p:ph type="body" orient="vert" idx="1"/>
          </p:nvPr>
        </p:nvSpPr>
        <p:spPr>
          <a:xfrm>
            <a:off x="1293813" y="685800"/>
            <a:ext cx="8153399"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5" name="Rezervirano mjesto za podnožje 4"/>
          <p:cNvSpPr>
            <a:spLocks noGrp="1"/>
          </p:cNvSpPr>
          <p:nvPr>
            <p:ph type="ftr" sz="quarter" idx="11"/>
          </p:nvPr>
        </p:nvSpPr>
        <p:spPr/>
        <p:txBody>
          <a:bodyPr rtlCol="0"/>
          <a:lstStyle>
            <a:lvl1pPr algn="l" rtl="0">
              <a:defRPr sz="1100"/>
            </a:lvl1pPr>
          </a:lstStyle>
          <a:p>
            <a:pPr rtl="0"/>
            <a:endParaRPr lang="hr-HR" dirty="0"/>
          </a:p>
        </p:txBody>
      </p:sp>
      <p:sp>
        <p:nvSpPr>
          <p:cNvPr id="4" name="Rezervirano mjesto za datum 3"/>
          <p:cNvSpPr>
            <a:spLocks noGrp="1"/>
          </p:cNvSpPr>
          <p:nvPr>
            <p:ph type="dt" sz="half" idx="10"/>
          </p:nvPr>
        </p:nvSpPr>
        <p:spPr/>
        <p:txBody>
          <a:bodyPr rtlCol="0"/>
          <a:lstStyle>
            <a:lvl1pPr algn="r" rtl="0">
              <a:defRPr sz="1100"/>
            </a:lvl1pPr>
          </a:lstStyle>
          <a:p>
            <a:fld id="{A17BD235-B9EF-4BA2-981B-6296A66C3E5B}" type="datetime1">
              <a:rPr lang="hr-HR" smtClean="0"/>
              <a:pPr/>
              <a:t>15.6.2020.</a:t>
            </a:fld>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smtClean="0"/>
              <a:t>Uredite stil naslova matrice</a:t>
            </a:r>
            <a:endParaRPr lang="hr-HR" dirty="0"/>
          </a:p>
        </p:txBody>
      </p:sp>
      <p:sp>
        <p:nvSpPr>
          <p:cNvPr id="3" name="Rezervirano mjesto za sadržaj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5" name="Rezervirano mjesto za podnožje 4"/>
          <p:cNvSpPr>
            <a:spLocks noGrp="1"/>
          </p:cNvSpPr>
          <p:nvPr>
            <p:ph type="ftr" sz="quarter" idx="11"/>
          </p:nvPr>
        </p:nvSpPr>
        <p:spPr/>
        <p:txBody>
          <a:bodyPr rtlCol="0"/>
          <a:lstStyle>
            <a:lvl1pPr algn="l" rtl="0">
              <a:defRPr sz="1100"/>
            </a:lvl1pPr>
          </a:lstStyle>
          <a:p>
            <a:pPr rtl="0"/>
            <a:endParaRPr lang="hr-HR" dirty="0"/>
          </a:p>
        </p:txBody>
      </p:sp>
      <p:sp>
        <p:nvSpPr>
          <p:cNvPr id="4" name="Rezervirano mjesto za datum 3"/>
          <p:cNvSpPr>
            <a:spLocks noGrp="1"/>
          </p:cNvSpPr>
          <p:nvPr>
            <p:ph type="dt" sz="half" idx="10"/>
          </p:nvPr>
        </p:nvSpPr>
        <p:spPr/>
        <p:txBody>
          <a:bodyPr rtlCol="0"/>
          <a:lstStyle>
            <a:lvl1pPr algn="r" rtl="0">
              <a:defRPr sz="1100"/>
            </a:lvl1pPr>
          </a:lstStyle>
          <a:p>
            <a:fld id="{1187BBA6-0C3F-4881-8B1C-99E31FD86BB8}" type="datetime1">
              <a:rPr lang="hr-HR" smtClean="0"/>
              <a:pPr/>
              <a:t>15.6.2020.</a:t>
            </a:fld>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hr-HR" smtClean="0"/>
              <a:t>Uredite stil naslova matrice</a:t>
            </a:r>
            <a:endParaRPr lang="hr-HR" dirty="0"/>
          </a:p>
        </p:txBody>
      </p:sp>
      <p:sp>
        <p:nvSpPr>
          <p:cNvPr id="3" name="Rezervirano mjesto za tekst 2"/>
          <p:cNvSpPr>
            <a:spLocks noGrp="1"/>
          </p:cNvSpPr>
          <p:nvPr>
            <p:ph type="body" idx="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hr-HR" smtClean="0"/>
              <a:t>Uredite stilove teksta matrice</a:t>
            </a:r>
          </a:p>
        </p:txBody>
      </p:sp>
      <p:sp>
        <p:nvSpPr>
          <p:cNvPr id="5" name="Rezervirano mjesto za podnožje 4"/>
          <p:cNvSpPr>
            <a:spLocks noGrp="1"/>
          </p:cNvSpPr>
          <p:nvPr>
            <p:ph type="ftr" sz="quarter" idx="11"/>
          </p:nvPr>
        </p:nvSpPr>
        <p:spPr/>
        <p:txBody>
          <a:bodyPr rtlCol="0"/>
          <a:lstStyle>
            <a:lvl1pPr algn="l" rtl="0">
              <a:defRPr sz="1100"/>
            </a:lvl1pPr>
          </a:lstStyle>
          <a:p>
            <a:pPr rtl="0"/>
            <a:endParaRPr lang="hr-HR" dirty="0"/>
          </a:p>
        </p:txBody>
      </p:sp>
      <p:sp>
        <p:nvSpPr>
          <p:cNvPr id="4" name="Rezervirano mjesto za datum 3"/>
          <p:cNvSpPr>
            <a:spLocks noGrp="1"/>
          </p:cNvSpPr>
          <p:nvPr>
            <p:ph type="dt" sz="half" idx="10"/>
          </p:nvPr>
        </p:nvSpPr>
        <p:spPr/>
        <p:txBody>
          <a:bodyPr rtlCol="0"/>
          <a:lstStyle>
            <a:lvl1pPr algn="r" rtl="0">
              <a:defRPr sz="1100"/>
            </a:lvl1pPr>
          </a:lstStyle>
          <a:p>
            <a:fld id="{CEBA5C98-E8BB-4D79-899A-4F9A954D5377}" type="datetime1">
              <a:rPr lang="hr-HR" smtClean="0"/>
              <a:pPr/>
              <a:t>15.6.2020.</a:t>
            </a:fld>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smtClean="0"/>
              <a:t>Uredite stil naslova matrice</a:t>
            </a:r>
            <a:endParaRPr lang="hr-HR" dirty="0"/>
          </a:p>
        </p:txBody>
      </p:sp>
      <p:sp>
        <p:nvSpPr>
          <p:cNvPr id="3" name="Rezervirano mjesto za sadržaj 2"/>
          <p:cNvSpPr>
            <a:spLocks noGrp="1"/>
          </p:cNvSpPr>
          <p:nvPr>
            <p:ph sz="half" idx="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4" name="Rezervirano mjesto za sadržaj 3"/>
          <p:cNvSpPr>
            <a:spLocks noGrp="1"/>
          </p:cNvSpPr>
          <p:nvPr>
            <p:ph sz="half" idx="2"/>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6" name="Rezervirano mjesto za podnožje 5"/>
          <p:cNvSpPr>
            <a:spLocks noGrp="1"/>
          </p:cNvSpPr>
          <p:nvPr>
            <p:ph type="ftr" sz="quarter" idx="11"/>
          </p:nvPr>
        </p:nvSpPr>
        <p:spPr/>
        <p:txBody>
          <a:bodyPr rtlCol="0"/>
          <a:lstStyle>
            <a:lvl1pPr algn="l" rtl="0">
              <a:defRPr sz="1100"/>
            </a:lvl1pPr>
          </a:lstStyle>
          <a:p>
            <a:pPr rtl="0"/>
            <a:endParaRPr lang="hr-HR" dirty="0"/>
          </a:p>
        </p:txBody>
      </p:sp>
      <p:sp>
        <p:nvSpPr>
          <p:cNvPr id="5" name="Rezervirano mjesto za datum 4"/>
          <p:cNvSpPr>
            <a:spLocks noGrp="1"/>
          </p:cNvSpPr>
          <p:nvPr>
            <p:ph type="dt" sz="half" idx="10"/>
          </p:nvPr>
        </p:nvSpPr>
        <p:spPr/>
        <p:txBody>
          <a:bodyPr rtlCol="0"/>
          <a:lstStyle>
            <a:lvl1pPr algn="r" rtl="0">
              <a:defRPr sz="1100"/>
            </a:lvl1pPr>
          </a:lstStyle>
          <a:p>
            <a:fld id="{12161EF6-C063-4C69-9E0D-31DA6CC3DE55}" type="datetime1">
              <a:rPr lang="hr-HR" smtClean="0"/>
              <a:pPr/>
              <a:t>15.6.2020.</a:t>
            </a:fld>
            <a:endParaRPr lang="hr-HR" dirty="0"/>
          </a:p>
        </p:txBody>
      </p:sp>
      <p:sp>
        <p:nvSpPr>
          <p:cNvPr id="7" name="Rezervirano mjesto za broj slajda 6"/>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lgn="l" rtl="0">
              <a:defRPr/>
            </a:lvl1pPr>
          </a:lstStyle>
          <a:p>
            <a:pPr rtl="0"/>
            <a:r>
              <a:rPr lang="hr-HR" smtClean="0"/>
              <a:t>Uredite stil naslova matrice</a:t>
            </a:r>
            <a:endParaRPr lang="hr-HR" dirty="0"/>
          </a:p>
        </p:txBody>
      </p:sp>
      <p:sp>
        <p:nvSpPr>
          <p:cNvPr id="3" name="Rezervirano mjesto za tekst 2"/>
          <p:cNvSpPr>
            <a:spLocks noGrp="1"/>
          </p:cNvSpPr>
          <p:nvPr>
            <p:ph type="body" idx="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hr-HR" smtClean="0"/>
              <a:t>Uredite stilove teksta matrice</a:t>
            </a:r>
          </a:p>
        </p:txBody>
      </p:sp>
      <p:sp>
        <p:nvSpPr>
          <p:cNvPr id="4" name="Rezervirano mjesto za sadržaj 3"/>
          <p:cNvSpPr>
            <a:spLocks noGrp="1"/>
          </p:cNvSpPr>
          <p:nvPr>
            <p:ph sz="half" idx="2"/>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5" name="Rezervirano mjesto za tekst 4"/>
          <p:cNvSpPr>
            <a:spLocks noGrp="1"/>
          </p:cNvSpPr>
          <p:nvPr>
            <p:ph type="body" sz="quarter" idx="3"/>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hr-HR" smtClean="0"/>
              <a:t>Uredite stilove teksta matrice</a:t>
            </a:r>
          </a:p>
        </p:txBody>
      </p:sp>
      <p:sp>
        <p:nvSpPr>
          <p:cNvPr id="6" name="Rezervirano mjesto za sadržaj 5"/>
          <p:cNvSpPr>
            <a:spLocks noGrp="1"/>
          </p:cNvSpPr>
          <p:nvPr>
            <p:ph sz="quarter" idx="4"/>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8" name="Rezervirano mjesto za podnožje 7"/>
          <p:cNvSpPr>
            <a:spLocks noGrp="1"/>
          </p:cNvSpPr>
          <p:nvPr>
            <p:ph type="ftr" sz="quarter" idx="11"/>
          </p:nvPr>
        </p:nvSpPr>
        <p:spPr/>
        <p:txBody>
          <a:bodyPr rtlCol="0"/>
          <a:lstStyle>
            <a:lvl1pPr algn="l" rtl="0">
              <a:defRPr sz="1100"/>
            </a:lvl1pPr>
          </a:lstStyle>
          <a:p>
            <a:pPr rtl="0"/>
            <a:endParaRPr lang="hr-HR" dirty="0"/>
          </a:p>
        </p:txBody>
      </p:sp>
      <p:sp>
        <p:nvSpPr>
          <p:cNvPr id="7" name="Rezervirano mjesto za datum 6"/>
          <p:cNvSpPr>
            <a:spLocks noGrp="1"/>
          </p:cNvSpPr>
          <p:nvPr>
            <p:ph type="dt" sz="half" idx="10"/>
          </p:nvPr>
        </p:nvSpPr>
        <p:spPr/>
        <p:txBody>
          <a:bodyPr rtlCol="0"/>
          <a:lstStyle>
            <a:lvl1pPr algn="r" rtl="0">
              <a:defRPr sz="1100"/>
            </a:lvl1pPr>
          </a:lstStyle>
          <a:p>
            <a:fld id="{2F0114F3-D13A-4EF8-9B72-A91AC6BB43CB}" type="datetime1">
              <a:rPr lang="hr-HR" smtClean="0"/>
              <a:pPr/>
              <a:t>15.6.2020.</a:t>
            </a:fld>
            <a:endParaRPr lang="hr-HR" dirty="0"/>
          </a:p>
        </p:txBody>
      </p:sp>
      <p:sp>
        <p:nvSpPr>
          <p:cNvPr id="9" name="Rezervirano mjesto za broj slajda 8"/>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smtClean="0"/>
              <a:t>Uredite stil naslova matrice</a:t>
            </a:r>
            <a:endParaRPr lang="hr-HR" dirty="0"/>
          </a:p>
        </p:txBody>
      </p:sp>
      <p:sp>
        <p:nvSpPr>
          <p:cNvPr id="4" name="Rezervirano mjesto za podnožje 3"/>
          <p:cNvSpPr>
            <a:spLocks noGrp="1"/>
          </p:cNvSpPr>
          <p:nvPr>
            <p:ph type="ftr" sz="quarter" idx="11"/>
          </p:nvPr>
        </p:nvSpPr>
        <p:spPr/>
        <p:txBody>
          <a:bodyPr rtlCol="0"/>
          <a:lstStyle>
            <a:lvl1pPr algn="l" rtl="0">
              <a:defRPr sz="1100"/>
            </a:lvl1pPr>
          </a:lstStyle>
          <a:p>
            <a:pPr rtl="0"/>
            <a:endParaRPr lang="hr-HR" dirty="0"/>
          </a:p>
        </p:txBody>
      </p:sp>
      <p:sp>
        <p:nvSpPr>
          <p:cNvPr id="3" name="Rezervirano mjesto za datum 2"/>
          <p:cNvSpPr>
            <a:spLocks noGrp="1"/>
          </p:cNvSpPr>
          <p:nvPr>
            <p:ph type="dt" sz="half" idx="10"/>
          </p:nvPr>
        </p:nvSpPr>
        <p:spPr/>
        <p:txBody>
          <a:bodyPr rtlCol="0"/>
          <a:lstStyle>
            <a:lvl1pPr algn="r" rtl="0">
              <a:defRPr sz="1100"/>
            </a:lvl1pPr>
          </a:lstStyle>
          <a:p>
            <a:fld id="{18E19649-3B6E-4289-A7E3-1F86015DF7A5}" type="datetime1">
              <a:rPr lang="hr-HR" smtClean="0"/>
              <a:pPr/>
              <a:t>15.6.2020.</a:t>
            </a:fld>
            <a:endParaRPr lang="hr-HR" dirty="0"/>
          </a:p>
        </p:txBody>
      </p:sp>
      <p:sp>
        <p:nvSpPr>
          <p:cNvPr id="5" name="Rezervirano mjesto za broj slajda 4"/>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Rezervirano mjesto za podnožje 2"/>
          <p:cNvSpPr>
            <a:spLocks noGrp="1"/>
          </p:cNvSpPr>
          <p:nvPr>
            <p:ph type="ftr" sz="quarter" idx="11"/>
          </p:nvPr>
        </p:nvSpPr>
        <p:spPr/>
        <p:txBody>
          <a:bodyPr rtlCol="0"/>
          <a:lstStyle>
            <a:lvl1pPr algn="l" rtl="0">
              <a:defRPr sz="1100"/>
            </a:lvl1pPr>
          </a:lstStyle>
          <a:p>
            <a:pPr rtl="0"/>
            <a:endParaRPr lang="hr-HR" dirty="0"/>
          </a:p>
        </p:txBody>
      </p:sp>
      <p:sp>
        <p:nvSpPr>
          <p:cNvPr id="2" name="Rezervirano mjesto za datum 1"/>
          <p:cNvSpPr>
            <a:spLocks noGrp="1"/>
          </p:cNvSpPr>
          <p:nvPr>
            <p:ph type="dt" sz="half" idx="10"/>
          </p:nvPr>
        </p:nvSpPr>
        <p:spPr/>
        <p:txBody>
          <a:bodyPr rtlCol="0"/>
          <a:lstStyle>
            <a:lvl1pPr algn="r" rtl="0">
              <a:defRPr sz="1100"/>
            </a:lvl1pPr>
          </a:lstStyle>
          <a:p>
            <a:fld id="{3B00108F-0EF2-4E49-8F86-39275FCC17C5}" type="datetime1">
              <a:rPr lang="hr-HR" smtClean="0"/>
              <a:pPr/>
              <a:t>15.6.2020.</a:t>
            </a:fld>
            <a:endParaRPr lang="hr-HR" dirty="0"/>
          </a:p>
        </p:txBody>
      </p:sp>
      <p:sp>
        <p:nvSpPr>
          <p:cNvPr id="4" name="Rezervirano mjesto za broj slajda 3"/>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0" name="Pravokutni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hr-HR" dirty="0"/>
          </a:p>
        </p:txBody>
      </p:sp>
      <p:sp>
        <p:nvSpPr>
          <p:cNvPr id="11" name="Pravokutni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hr-HR" dirty="0"/>
          </a:p>
        </p:txBody>
      </p:sp>
      <p:sp>
        <p:nvSpPr>
          <p:cNvPr id="2" name="Naslov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hr-HR" smtClean="0"/>
              <a:t>Uredite stil naslova matrice</a:t>
            </a:r>
            <a:endParaRPr lang="hr-HR" dirty="0"/>
          </a:p>
        </p:txBody>
      </p:sp>
      <p:sp>
        <p:nvSpPr>
          <p:cNvPr id="4" name="Rezervirano mjesto za tekst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hr-HR" smtClean="0"/>
              <a:t>Uredite stilove teksta matrice</a:t>
            </a:r>
          </a:p>
        </p:txBody>
      </p:sp>
      <p:sp>
        <p:nvSpPr>
          <p:cNvPr id="3" name="Rezervirano mjesto za sadržaj 2"/>
          <p:cNvSpPr>
            <a:spLocks noGrp="1"/>
          </p:cNvSpPr>
          <p:nvPr>
            <p:ph idx="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6" name="Rezervirano mjesto za podnožje 5"/>
          <p:cNvSpPr>
            <a:spLocks noGrp="1"/>
          </p:cNvSpPr>
          <p:nvPr>
            <p:ph type="ftr" sz="quarter" idx="11"/>
          </p:nvPr>
        </p:nvSpPr>
        <p:spPr/>
        <p:txBody>
          <a:bodyPr rtlCol="0"/>
          <a:lstStyle>
            <a:lvl1pPr algn="l" rtl="0">
              <a:defRPr sz="1100"/>
            </a:lvl1pPr>
          </a:lstStyle>
          <a:p>
            <a:pPr rtl="0"/>
            <a:endParaRPr lang="hr-HR" dirty="0"/>
          </a:p>
        </p:txBody>
      </p:sp>
      <p:sp>
        <p:nvSpPr>
          <p:cNvPr id="5" name="Rezervirano mjesto za datum 4"/>
          <p:cNvSpPr>
            <a:spLocks noGrp="1"/>
          </p:cNvSpPr>
          <p:nvPr>
            <p:ph type="dt" sz="half" idx="10"/>
          </p:nvPr>
        </p:nvSpPr>
        <p:spPr/>
        <p:txBody>
          <a:bodyPr rtlCol="0"/>
          <a:lstStyle>
            <a:lvl1pPr algn="r" rtl="0">
              <a:defRPr sz="1100"/>
            </a:lvl1pPr>
          </a:lstStyle>
          <a:p>
            <a:fld id="{EC2C65FE-31DA-4BD6-A14C-0898E920989B}" type="datetime1">
              <a:rPr lang="hr-HR" smtClean="0"/>
              <a:pPr/>
              <a:t>15.6.2020.</a:t>
            </a:fld>
            <a:endParaRPr lang="hr-HR" dirty="0"/>
          </a:p>
        </p:txBody>
      </p:sp>
      <p:sp>
        <p:nvSpPr>
          <p:cNvPr id="7" name="Rezervirano mjesto za broj slajda 6"/>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2" name="Pravokutni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hr-HR" dirty="0"/>
          </a:p>
        </p:txBody>
      </p:sp>
      <p:sp>
        <p:nvSpPr>
          <p:cNvPr id="13" name="Pravokutni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hr-HR" dirty="0"/>
          </a:p>
        </p:txBody>
      </p:sp>
      <p:sp>
        <p:nvSpPr>
          <p:cNvPr id="2" name="Naslov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hr-HR" smtClean="0"/>
              <a:t>Uredite stil naslova matrice</a:t>
            </a:r>
            <a:endParaRPr lang="hr-HR" dirty="0"/>
          </a:p>
        </p:txBody>
      </p:sp>
      <p:sp>
        <p:nvSpPr>
          <p:cNvPr id="4" name="Rezervirano mjesto za tekst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hr-HR" smtClean="0"/>
              <a:t>Uredite stilove teksta matrice</a:t>
            </a:r>
          </a:p>
        </p:txBody>
      </p:sp>
      <p:sp>
        <p:nvSpPr>
          <p:cNvPr id="3" name="Rezervirano mjesto za sliku 2" descr="Prazno rezervirano mjesto za dodavanje slike. Kliknite rezervirano mjesto i odaberite sliku koju želite dodati.&#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hr-HR" smtClean="0"/>
              <a:t>Kliknite ikonu da biste dodali  sliku</a:t>
            </a:r>
            <a:endParaRPr lang="hr-HR" dirty="0"/>
          </a:p>
        </p:txBody>
      </p:sp>
      <p:sp>
        <p:nvSpPr>
          <p:cNvPr id="6" name="Rezervirano mjesto za podnožje 5"/>
          <p:cNvSpPr>
            <a:spLocks noGrp="1"/>
          </p:cNvSpPr>
          <p:nvPr>
            <p:ph type="ftr" sz="quarter" idx="11"/>
          </p:nvPr>
        </p:nvSpPr>
        <p:spPr/>
        <p:txBody>
          <a:bodyPr rtlCol="0"/>
          <a:lstStyle>
            <a:lvl1pPr algn="l" rtl="0">
              <a:defRPr sz="1100"/>
            </a:lvl1pPr>
          </a:lstStyle>
          <a:p>
            <a:pPr rtl="0"/>
            <a:endParaRPr lang="hr-HR" dirty="0"/>
          </a:p>
        </p:txBody>
      </p:sp>
      <p:sp>
        <p:nvSpPr>
          <p:cNvPr id="5" name="Rezervirano mjesto za datum 4"/>
          <p:cNvSpPr>
            <a:spLocks noGrp="1"/>
          </p:cNvSpPr>
          <p:nvPr>
            <p:ph type="dt" sz="half" idx="10"/>
          </p:nvPr>
        </p:nvSpPr>
        <p:spPr/>
        <p:txBody>
          <a:bodyPr rtlCol="0"/>
          <a:lstStyle>
            <a:lvl1pPr algn="r" rtl="0">
              <a:defRPr sz="1100"/>
            </a:lvl1pPr>
          </a:lstStyle>
          <a:p>
            <a:fld id="{D6A7BC01-0158-4633-A797-E6F474F938F8}" type="datetime1">
              <a:rPr lang="hr-HR" smtClean="0"/>
              <a:pPr/>
              <a:t>15.6.2020.</a:t>
            </a:fld>
            <a:endParaRPr lang="hr-HR" dirty="0"/>
          </a:p>
        </p:txBody>
      </p:sp>
      <p:sp>
        <p:nvSpPr>
          <p:cNvPr id="7" name="Rezervirano mjesto za broj slajda 6"/>
          <p:cNvSpPr>
            <a:spLocks noGrp="1"/>
          </p:cNvSpPr>
          <p:nvPr>
            <p:ph type="sldNum" sz="quarter" idx="12"/>
          </p:nvPr>
        </p:nvSpPr>
        <p:spPr/>
        <p:txBody>
          <a:bodyPr rtlCol="0"/>
          <a:lstStyle>
            <a:lvl1pPr algn="l" rtl="0">
              <a:defRPr sz="1100"/>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Rezervirano mjesto za naslov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hr-HR" dirty="0" smtClean="0"/>
              <a:t>Kliknite da biste uredili stil naslova matrice</a:t>
            </a:r>
            <a:endParaRPr lang="hr-HR" dirty="0"/>
          </a:p>
        </p:txBody>
      </p:sp>
      <p:sp>
        <p:nvSpPr>
          <p:cNvPr id="3" name="Rezervirano mjesto za teks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hr-HR" dirty="0" smtClean="0"/>
              <a:t>Uredite stilove teksta matrice</a:t>
            </a:r>
          </a:p>
          <a:p>
            <a:pPr lvl="1" rtl="0"/>
            <a:r>
              <a:rPr lang="hr-HR" dirty="0" smtClean="0"/>
              <a:t>Druga razina</a:t>
            </a:r>
          </a:p>
          <a:p>
            <a:pPr lvl="2" rtl="0"/>
            <a:r>
              <a:rPr lang="hr-HR" dirty="0" smtClean="0"/>
              <a:t>Treća razina</a:t>
            </a:r>
          </a:p>
          <a:p>
            <a:pPr lvl="3" rtl="0"/>
            <a:r>
              <a:rPr lang="hr-HR" dirty="0" smtClean="0"/>
              <a:t>Četvrta razina</a:t>
            </a:r>
          </a:p>
          <a:p>
            <a:pPr lvl="4" rtl="0"/>
            <a:r>
              <a:rPr lang="hr-HR" dirty="0" smtClean="0"/>
              <a:t>Peta razina</a:t>
            </a:r>
            <a:endParaRPr lang="hr-HR" dirty="0"/>
          </a:p>
        </p:txBody>
      </p:sp>
      <p:sp>
        <p:nvSpPr>
          <p:cNvPr id="5" name="Rezervirano mjesto za podnožje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hr-HR" dirty="0"/>
          </a:p>
        </p:txBody>
      </p:sp>
      <p:sp>
        <p:nvSpPr>
          <p:cNvPr id="4" name="Rezervirano mjesto za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A769784E-EEB6-4184-8465-CB46DA734E81}" type="datetime1">
              <a:rPr lang="hr-HR" smtClean="0"/>
              <a:pPr/>
              <a:t>15.6.2020.</a:t>
            </a:fld>
            <a:endParaRPr lang="hr-HR" dirty="0"/>
          </a:p>
        </p:txBody>
      </p:sp>
      <p:sp>
        <p:nvSpPr>
          <p:cNvPr id="6" name="Rezervirano mjesto za broj slajda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hr-HR" smtClean="0"/>
              <a:pPr algn="r"/>
              <a:t>‹#›</a:t>
            </a:fld>
            <a:endParaRPr lang="hr-HR"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74812" y="2595546"/>
            <a:ext cx="8839201" cy="2128854"/>
          </a:xfrm>
        </p:spPr>
        <p:txBody>
          <a:bodyPr rtlCol="0"/>
          <a:lstStyle/>
          <a:p>
            <a:r>
              <a:rPr lang="hr-HR" sz="16600" b="1" dirty="0">
                <a:solidFill>
                  <a:srgbClr val="FFFF00"/>
                </a:solidFill>
                <a:latin typeface="Curlz MT" panose="04040404050702020202" pitchFamily="82" charset="0"/>
              </a:rPr>
              <a:t>S</a:t>
            </a:r>
            <a:r>
              <a:rPr lang="hr-HR" sz="7200" b="1" dirty="0">
                <a:solidFill>
                  <a:srgbClr val="FFFF00"/>
                </a:solidFill>
                <a:latin typeface="Curlz MT" panose="04040404050702020202" pitchFamily="82" charset="0"/>
              </a:rPr>
              <a:t>tart – </a:t>
            </a:r>
            <a:r>
              <a:rPr lang="hr-HR" sz="16600" b="1" dirty="0">
                <a:solidFill>
                  <a:srgbClr val="FFFF00"/>
                </a:solidFill>
                <a:latin typeface="Curlz MT" panose="04040404050702020202" pitchFamily="82" charset="0"/>
              </a:rPr>
              <a:t>E</a:t>
            </a:r>
            <a:r>
              <a:rPr lang="hr-HR" sz="7200" b="1" dirty="0">
                <a:solidFill>
                  <a:srgbClr val="FFFF00"/>
                </a:solidFill>
                <a:latin typeface="Curlz MT" panose="04040404050702020202" pitchFamily="82" charset="0"/>
              </a:rPr>
              <a:t>u - </a:t>
            </a:r>
            <a:r>
              <a:rPr lang="hr-HR" sz="16600" b="1" dirty="0" err="1" smtClean="0">
                <a:solidFill>
                  <a:srgbClr val="FFFF00"/>
                </a:solidFill>
                <a:latin typeface="Curlz MT" panose="04040404050702020202" pitchFamily="82" charset="0"/>
              </a:rPr>
              <a:t>u</a:t>
            </a:r>
            <a:r>
              <a:rPr lang="hr-HR" sz="7200" b="1" dirty="0" err="1" smtClean="0">
                <a:solidFill>
                  <a:srgbClr val="FFFF00"/>
                </a:solidFill>
                <a:latin typeface="Curlz MT" panose="04040404050702020202" pitchFamily="82" charset="0"/>
              </a:rPr>
              <a:t>p</a:t>
            </a:r>
            <a:endParaRPr lang="hr-HR" sz="7200" dirty="0"/>
          </a:p>
        </p:txBody>
      </p:sp>
      <p:sp>
        <p:nvSpPr>
          <p:cNvPr id="15" name="Pravokutnik 14"/>
          <p:cNvSpPr/>
          <p:nvPr/>
        </p:nvSpPr>
        <p:spPr>
          <a:xfrm>
            <a:off x="1125860" y="569893"/>
            <a:ext cx="6092825" cy="1446550"/>
          </a:xfrm>
          <a:prstGeom prst="rect">
            <a:avLst/>
          </a:prstGeom>
        </p:spPr>
        <p:txBody>
          <a:bodyPr>
            <a:spAutoFit/>
          </a:bodyPr>
          <a:lstStyle/>
          <a:p>
            <a:r>
              <a:rPr lang="hr-HR" sz="4400" dirty="0" err="1">
                <a:solidFill>
                  <a:srgbClr val="FFFF00"/>
                </a:solidFill>
                <a:latin typeface="Arial" panose="020B0604020202020204" pitchFamily="34" charset="0"/>
                <a:cs typeface="Arial" panose="020B0604020202020204" pitchFamily="34" charset="0"/>
              </a:rPr>
              <a:t>Erasmus</a:t>
            </a:r>
            <a:r>
              <a:rPr lang="hr-HR" sz="4400" dirty="0">
                <a:solidFill>
                  <a:srgbClr val="FFFF00"/>
                </a:solidFill>
                <a:latin typeface="Arial" panose="020B0604020202020204" pitchFamily="34" charset="0"/>
                <a:cs typeface="Arial" panose="020B0604020202020204" pitchFamily="34" charset="0"/>
              </a:rPr>
              <a:t>+ KA2 </a:t>
            </a:r>
          </a:p>
          <a:p>
            <a:r>
              <a:rPr lang="hr-HR" sz="3200" dirty="0" smtClean="0">
                <a:solidFill>
                  <a:srgbClr val="FFFF00"/>
                </a:solidFill>
                <a:latin typeface="Arial" panose="020B0604020202020204" pitchFamily="34" charset="0"/>
                <a:cs typeface="Arial" panose="020B0604020202020204" pitchFamily="34" charset="0"/>
              </a:rPr>
              <a:t>(2019. </a:t>
            </a:r>
            <a:r>
              <a:rPr lang="hr-HR" sz="3200" dirty="0">
                <a:solidFill>
                  <a:srgbClr val="FFFF00"/>
                </a:solidFill>
                <a:latin typeface="Arial" panose="020B0604020202020204" pitchFamily="34" charset="0"/>
                <a:cs typeface="Arial" panose="020B0604020202020204" pitchFamily="34" charset="0"/>
              </a:rPr>
              <a:t>– </a:t>
            </a:r>
            <a:r>
              <a:rPr lang="hr-HR" sz="3200" dirty="0" smtClean="0">
                <a:solidFill>
                  <a:srgbClr val="FFFF00"/>
                </a:solidFill>
                <a:latin typeface="Arial" panose="020B0604020202020204" pitchFamily="34" charset="0"/>
                <a:cs typeface="Arial" panose="020B0604020202020204" pitchFamily="34" charset="0"/>
              </a:rPr>
              <a:t>2021.</a:t>
            </a:r>
            <a:r>
              <a:rPr lang="hr-HR" sz="4400" dirty="0" smtClean="0">
                <a:solidFill>
                  <a:srgbClr val="FFFF00"/>
                </a:solidFill>
                <a:latin typeface="Arial" panose="020B0604020202020204" pitchFamily="34" charset="0"/>
                <a:cs typeface="Arial" panose="020B0604020202020204" pitchFamily="34" charset="0"/>
              </a:rPr>
              <a:t>)</a:t>
            </a:r>
            <a:endParaRPr lang="hr-HR" sz="3200" dirty="0">
              <a:solidFill>
                <a:srgbClr val="FFFF00"/>
              </a:solidFill>
            </a:endParaRPr>
          </a:p>
        </p:txBody>
      </p:sp>
      <p:pic>
        <p:nvPicPr>
          <p:cNvPr id="16" name="Slika 15"/>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413892" y="4904494"/>
            <a:ext cx="1476000" cy="1476000"/>
          </a:xfrm>
          <a:prstGeom prst="rect">
            <a:avLst/>
          </a:prstGeom>
        </p:spPr>
      </p:pic>
      <p:pic>
        <p:nvPicPr>
          <p:cNvPr id="17" name="Slika 1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618412" y="4828031"/>
            <a:ext cx="1476000" cy="1476000"/>
          </a:xfrm>
          <a:prstGeom prst="rect">
            <a:avLst/>
          </a:prstGeom>
        </p:spPr>
      </p:pic>
      <p:pic>
        <p:nvPicPr>
          <p:cNvPr id="18" name="Slika 17"/>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7392681" y="5224031"/>
            <a:ext cx="3600000" cy="1080000"/>
          </a:xfrm>
          <a:prstGeom prst="rect">
            <a:avLst/>
          </a:prstGeom>
        </p:spPr>
      </p:pic>
      <p:pic>
        <p:nvPicPr>
          <p:cNvPr id="19" name="Slika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4370" y="413751"/>
            <a:ext cx="1623539" cy="1758834"/>
          </a:xfrm>
          <a:prstGeom prst="rect">
            <a:avLst/>
          </a:prstGeom>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621804" y="548680"/>
            <a:ext cx="5904656" cy="5509200"/>
          </a:xfrm>
          <a:prstGeom prst="rect">
            <a:avLst/>
          </a:prstGeom>
        </p:spPr>
        <p:txBody>
          <a:bodyPr wrap="square">
            <a:spAutoFit/>
          </a:bodyPr>
          <a:lstStyle/>
          <a:p>
            <a:r>
              <a:rPr lang="en-US" sz="3200" dirty="0">
                <a:solidFill>
                  <a:srgbClr val="FFFF00"/>
                </a:solidFill>
                <a:latin typeface="Aharoni" panose="02010803020104030203" pitchFamily="2" charset="-79"/>
                <a:cs typeface="Aharoni" panose="02010803020104030203" pitchFamily="2" charset="-79"/>
              </a:rPr>
              <a:t>With the help of a virtual </a:t>
            </a:r>
            <a:r>
              <a:rPr lang="hr-HR" sz="3200" dirty="0" err="1" smtClean="0">
                <a:solidFill>
                  <a:srgbClr val="FFFF00"/>
                </a:solidFill>
                <a:latin typeface="Aharoni" panose="02010803020104030203" pitchFamily="2" charset="-79"/>
                <a:cs typeface="Aharoni" panose="02010803020104030203" pitchFamily="2" charset="-79"/>
              </a:rPr>
              <a:t>market</a:t>
            </a:r>
            <a:r>
              <a:rPr lang="en-US" sz="3200" dirty="0" smtClean="0">
                <a:solidFill>
                  <a:srgbClr val="FFFF00"/>
                </a:solidFill>
                <a:latin typeface="Aharoni" panose="02010803020104030203" pitchFamily="2" charset="-79"/>
                <a:cs typeface="Aharoni" panose="02010803020104030203" pitchFamily="2" charset="-79"/>
              </a:rPr>
              <a:t>, </a:t>
            </a:r>
            <a:r>
              <a:rPr lang="en-US" sz="3200" dirty="0">
                <a:solidFill>
                  <a:srgbClr val="FFFF00"/>
                </a:solidFill>
                <a:latin typeface="Aharoni" panose="02010803020104030203" pitchFamily="2" charset="-79"/>
                <a:cs typeface="Aharoni" panose="02010803020104030203" pitchFamily="2" charset="-79"/>
              </a:rPr>
              <a:t>you can order fruits and vegetables and their products, eggs, cured meat products, dairy products, meat and meat products, pasta, bread and pastries, honey and beekeeping products and everything else that is normally sold in food </a:t>
            </a:r>
            <a:r>
              <a:rPr lang="en-US" sz="3200" dirty="0" smtClean="0">
                <a:solidFill>
                  <a:srgbClr val="FFFF00"/>
                </a:solidFill>
                <a:latin typeface="Aharoni" panose="02010803020104030203" pitchFamily="2" charset="-79"/>
                <a:cs typeface="Aharoni" panose="02010803020104030203" pitchFamily="2" charset="-79"/>
              </a:rPr>
              <a:t>products.</a:t>
            </a:r>
            <a:endParaRPr lang="hr-HR" sz="3200" dirty="0">
              <a:solidFill>
                <a:srgbClr val="FFFF00"/>
              </a:solidFill>
              <a:latin typeface="Aharoni" panose="02010803020104030203" pitchFamily="2" charset="-79"/>
              <a:cs typeface="Aharoni" panose="02010803020104030203" pitchFamily="2" charset="-79"/>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00" y="919574"/>
            <a:ext cx="4783550" cy="4767411"/>
          </a:xfrm>
          <a:prstGeom prst="rect">
            <a:avLst/>
          </a:prstGeom>
        </p:spPr>
      </p:pic>
    </p:spTree>
    <p:extLst>
      <p:ext uri="{BB962C8B-B14F-4D97-AF65-F5344CB8AC3E}">
        <p14:creationId xmlns:p14="http://schemas.microsoft.com/office/powerpoint/2010/main" val="3557277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05780" y="476673"/>
            <a:ext cx="10801200" cy="1569660"/>
          </a:xfrm>
          <a:prstGeom prst="rect">
            <a:avLst/>
          </a:prstGeom>
        </p:spPr>
        <p:txBody>
          <a:bodyPr wrap="square">
            <a:spAutoFit/>
          </a:bodyPr>
          <a:lstStyle/>
          <a:p>
            <a:pPr>
              <a:lnSpc>
                <a:spcPct val="150000"/>
              </a:lnSpc>
              <a:spcBef>
                <a:spcPts val="375"/>
              </a:spcBef>
              <a:spcAft>
                <a:spcPts val="2250"/>
              </a:spcAft>
            </a:pPr>
            <a:r>
              <a:rPr lang="hr-HR" sz="3200" dirty="0" smtClean="0">
                <a:solidFill>
                  <a:srgbClr val="FFFF00"/>
                </a:solidFill>
                <a:latin typeface="Aharoni" panose="02010803020104030203" pitchFamily="2" charset="-79"/>
                <a:cs typeface="Aharoni" panose="02010803020104030203" pitchFamily="2" charset="-79"/>
              </a:rPr>
              <a:t>In </a:t>
            </a:r>
            <a:r>
              <a:rPr lang="hr-HR" sz="3200" dirty="0" err="1" smtClean="0">
                <a:solidFill>
                  <a:srgbClr val="FFFF00"/>
                </a:solidFill>
                <a:latin typeface="Aharoni" panose="02010803020104030203" pitchFamily="2" charset="-79"/>
                <a:cs typeface="Aharoni" panose="02010803020104030203" pitchFamily="2" charset="-79"/>
              </a:rPr>
              <a:t>the</a:t>
            </a:r>
            <a:r>
              <a:rPr lang="hr-HR" sz="3200" dirty="0" smtClean="0">
                <a:solidFill>
                  <a:srgbClr val="FFFF00"/>
                </a:solidFill>
                <a:latin typeface="Aharoni" panose="02010803020104030203" pitchFamily="2" charset="-79"/>
                <a:cs typeface="Aharoni" panose="02010803020104030203" pitchFamily="2" charset="-79"/>
              </a:rPr>
              <a:t> same time </a:t>
            </a:r>
            <a:r>
              <a:rPr lang="hr-HR" sz="3200" dirty="0" err="1" smtClean="0">
                <a:solidFill>
                  <a:srgbClr val="FFFF00"/>
                </a:solidFill>
                <a:latin typeface="Aharoni" panose="02010803020104030203" pitchFamily="2" charset="-79"/>
                <a:cs typeface="Aharoni" panose="02010803020104030203" pitchFamily="2" charset="-79"/>
              </a:rPr>
              <a:t>food</a:t>
            </a:r>
            <a:r>
              <a:rPr lang="hr-HR" sz="3200" dirty="0" smtClean="0">
                <a:solidFill>
                  <a:srgbClr val="FFFF00"/>
                </a:solidFill>
                <a:latin typeface="Aharoni" panose="02010803020104030203" pitchFamily="2" charset="-79"/>
                <a:cs typeface="Aharoni" panose="02010803020104030203" pitchFamily="2" charset="-79"/>
              </a:rPr>
              <a:t> </a:t>
            </a:r>
            <a:r>
              <a:rPr lang="hr-HR" sz="3200" dirty="0" err="1">
                <a:solidFill>
                  <a:srgbClr val="FFFF00"/>
                </a:solidFill>
                <a:latin typeface="Aharoni" panose="02010803020104030203" pitchFamily="2" charset="-79"/>
                <a:cs typeface="Aharoni" panose="02010803020104030203" pitchFamily="2" charset="-79"/>
              </a:rPr>
              <a:t>delivery</a:t>
            </a:r>
            <a:r>
              <a:rPr lang="hr-HR" sz="3200" dirty="0">
                <a:solidFill>
                  <a:srgbClr val="FFFF00"/>
                </a:solidFill>
                <a:latin typeface="Aharoni" panose="02010803020104030203" pitchFamily="2" charset="-79"/>
                <a:cs typeface="Aharoni" panose="02010803020104030203" pitchFamily="2" charset="-79"/>
              </a:rPr>
              <a:t> </a:t>
            </a:r>
            <a:r>
              <a:rPr lang="hr-HR" sz="3200" dirty="0" err="1">
                <a:solidFill>
                  <a:srgbClr val="FFFF00"/>
                </a:solidFill>
                <a:latin typeface="Aharoni" panose="02010803020104030203" pitchFamily="2" charset="-79"/>
                <a:cs typeface="Aharoni" panose="02010803020104030203" pitchFamily="2" charset="-79"/>
              </a:rPr>
              <a:t>has</a:t>
            </a:r>
            <a:r>
              <a:rPr lang="hr-HR" sz="3200" dirty="0">
                <a:solidFill>
                  <a:srgbClr val="FFFF00"/>
                </a:solidFill>
                <a:latin typeface="Aharoni" panose="02010803020104030203" pitchFamily="2" charset="-79"/>
                <a:cs typeface="Aharoni" panose="02010803020104030203" pitchFamily="2" charset="-79"/>
              </a:rPr>
              <a:t> </a:t>
            </a:r>
            <a:r>
              <a:rPr lang="hr-HR" sz="3200" dirty="0" err="1">
                <a:solidFill>
                  <a:srgbClr val="FFFF00"/>
                </a:solidFill>
                <a:latin typeface="Aharoni" panose="02010803020104030203" pitchFamily="2" charset="-79"/>
                <a:cs typeface="Aharoni" panose="02010803020104030203" pitchFamily="2" charset="-79"/>
              </a:rPr>
              <a:t>become</a:t>
            </a:r>
            <a:r>
              <a:rPr lang="hr-HR" sz="3200" dirty="0">
                <a:solidFill>
                  <a:srgbClr val="FFFF00"/>
                </a:solidFill>
                <a:latin typeface="Aharoni" panose="02010803020104030203" pitchFamily="2" charset="-79"/>
                <a:cs typeface="Aharoni" panose="02010803020104030203" pitchFamily="2" charset="-79"/>
              </a:rPr>
              <a:t> a </a:t>
            </a:r>
            <a:r>
              <a:rPr lang="hr-HR" sz="3200" dirty="0" err="1">
                <a:solidFill>
                  <a:srgbClr val="FFFF00"/>
                </a:solidFill>
                <a:latin typeface="Aharoni" panose="02010803020104030203" pitchFamily="2" charset="-79"/>
                <a:cs typeface="Aharoni" panose="02010803020104030203" pitchFamily="2" charset="-79"/>
              </a:rPr>
              <a:t>lot</a:t>
            </a:r>
            <a:r>
              <a:rPr lang="hr-HR" sz="3200" dirty="0">
                <a:solidFill>
                  <a:srgbClr val="FFFF00"/>
                </a:solidFill>
                <a:latin typeface="Aharoni" panose="02010803020104030203" pitchFamily="2" charset="-79"/>
                <a:cs typeface="Aharoni" panose="02010803020104030203" pitchFamily="2" charset="-79"/>
              </a:rPr>
              <a:t> more </a:t>
            </a:r>
            <a:r>
              <a:rPr lang="hr-HR" sz="3200" dirty="0" err="1">
                <a:solidFill>
                  <a:srgbClr val="FFFF00"/>
                </a:solidFill>
                <a:latin typeface="Aharoni" panose="02010803020104030203" pitchFamily="2" charset="-79"/>
                <a:cs typeface="Aharoni" panose="02010803020104030203" pitchFamily="2" charset="-79"/>
              </a:rPr>
              <a:t>prevalent</a:t>
            </a:r>
            <a:r>
              <a:rPr lang="hr-HR" sz="3200" dirty="0">
                <a:solidFill>
                  <a:srgbClr val="FFFF00"/>
                </a:solidFill>
                <a:latin typeface="Aharoni" panose="02010803020104030203" pitchFamily="2" charset="-79"/>
                <a:cs typeface="Aharoni" panose="02010803020104030203" pitchFamily="2" charset="-79"/>
              </a:rPr>
              <a:t> </a:t>
            </a:r>
            <a:r>
              <a:rPr lang="hr-HR" sz="3200" dirty="0" err="1">
                <a:solidFill>
                  <a:srgbClr val="FFFF00"/>
                </a:solidFill>
                <a:latin typeface="Aharoni" panose="02010803020104030203" pitchFamily="2" charset="-79"/>
                <a:cs typeface="Aharoni" panose="02010803020104030203" pitchFamily="2" charset="-79"/>
              </a:rPr>
              <a:t>and</a:t>
            </a:r>
            <a:r>
              <a:rPr lang="hr-HR" sz="3200" dirty="0">
                <a:solidFill>
                  <a:srgbClr val="FFFF00"/>
                </a:solidFill>
                <a:latin typeface="Aharoni" panose="02010803020104030203" pitchFamily="2" charset="-79"/>
                <a:cs typeface="Aharoni" panose="02010803020104030203" pitchFamily="2" charset="-79"/>
              </a:rPr>
              <a:t> </a:t>
            </a:r>
            <a:r>
              <a:rPr lang="hr-HR" sz="3200" dirty="0" err="1">
                <a:solidFill>
                  <a:srgbClr val="FFFF00"/>
                </a:solidFill>
                <a:latin typeface="Aharoni" panose="02010803020104030203" pitchFamily="2" charset="-79"/>
                <a:cs typeface="Aharoni" panose="02010803020104030203" pitchFamily="2" charset="-79"/>
              </a:rPr>
              <a:t>commonplace</a:t>
            </a:r>
            <a:r>
              <a:rPr lang="hr-HR" sz="3200" dirty="0">
                <a:solidFill>
                  <a:srgbClr val="FFFF00"/>
                </a:solidFill>
                <a:latin typeface="Aharoni" panose="02010803020104030203" pitchFamily="2" charset="-79"/>
                <a:cs typeface="Aharoni" panose="02010803020104030203" pitchFamily="2" charset="-79"/>
              </a:rPr>
              <a:t> </a:t>
            </a:r>
            <a:r>
              <a:rPr lang="hr-HR" sz="3200" dirty="0" err="1">
                <a:solidFill>
                  <a:srgbClr val="FFFF00"/>
                </a:solidFill>
                <a:latin typeface="Aharoni" panose="02010803020104030203" pitchFamily="2" charset="-79"/>
                <a:cs typeface="Aharoni" panose="02010803020104030203" pitchFamily="2" charset="-79"/>
              </a:rPr>
              <a:t>in</a:t>
            </a:r>
            <a:r>
              <a:rPr lang="hr-HR" sz="3200" dirty="0">
                <a:solidFill>
                  <a:srgbClr val="FFFF00"/>
                </a:solidFill>
                <a:latin typeface="Aharoni" panose="02010803020104030203" pitchFamily="2" charset="-79"/>
                <a:cs typeface="Aharoni" panose="02010803020104030203" pitchFamily="2" charset="-79"/>
              </a:rPr>
              <a:t> Croatia. </a:t>
            </a:r>
            <a:endParaRPr lang="hr-HR" sz="3200" b="1" dirty="0">
              <a:solidFill>
                <a:srgbClr val="FFFF00"/>
              </a:solidFill>
              <a:effectLst/>
              <a:latin typeface="Aharoni" panose="02010803020104030203" pitchFamily="2" charset="-79"/>
              <a:ea typeface="Batang" panose="02030600000101010101" pitchFamily="18" charset="-127"/>
              <a:cs typeface="Aharoni" panose="02010803020104030203" pitchFamily="2" charset="-79"/>
            </a:endParaRPr>
          </a:p>
        </p:txBody>
      </p:sp>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2564904"/>
            <a:ext cx="11521280" cy="3840427"/>
          </a:xfrm>
          <a:prstGeom prst="rect">
            <a:avLst/>
          </a:prstGeom>
        </p:spPr>
      </p:pic>
    </p:spTree>
    <p:extLst>
      <p:ext uri="{BB962C8B-B14F-4D97-AF65-F5344CB8AC3E}">
        <p14:creationId xmlns:p14="http://schemas.microsoft.com/office/powerpoint/2010/main" val="22543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77788" y="692696"/>
            <a:ext cx="11161240" cy="3539430"/>
          </a:xfrm>
          <a:prstGeom prst="rect">
            <a:avLst/>
          </a:prstGeom>
        </p:spPr>
        <p:txBody>
          <a:bodyPr wrap="square">
            <a:spAutoFit/>
          </a:bodyPr>
          <a:lstStyle/>
          <a:p>
            <a:r>
              <a:rPr lang="en-US" sz="3200" dirty="0">
                <a:solidFill>
                  <a:srgbClr val="FFFF00"/>
                </a:solidFill>
                <a:latin typeface="Aharoni" panose="02010803020104030203" pitchFamily="2" charset="-79"/>
                <a:cs typeface="Aharoni" panose="02010803020104030203" pitchFamily="2" charset="-79"/>
              </a:rPr>
              <a:t>For the operation of the online market it is necessary to organize packaging and fast transport. It is possible that the manufacturer will be able to handle these tasks himself, while for the placement of goods through social networks and virtual marketplace applications, he will need an expert to create his own website and an expert in digital marketing.</a:t>
            </a:r>
            <a:endParaRPr lang="hr-HR" sz="3200" dirty="0">
              <a:solidFill>
                <a:srgbClr val="FFFF00"/>
              </a:solidFill>
              <a:latin typeface="Aharoni" panose="02010803020104030203" pitchFamily="2" charset="-79"/>
              <a:cs typeface="Aharoni" panose="02010803020104030203" pitchFamily="2" charset="-79"/>
            </a:endParaRPr>
          </a:p>
        </p:txBody>
      </p:sp>
      <p:pic>
        <p:nvPicPr>
          <p:cNvPr id="3" name="Slika 2"/>
          <p:cNvPicPr>
            <a:picLocks noChangeAspect="1"/>
          </p:cNvPicPr>
          <p:nvPr/>
        </p:nvPicPr>
        <p:blipFill rotWithShape="1">
          <a:blip r:embed="rId2" cstate="print">
            <a:extLst>
              <a:ext uri="{28A0092B-C50C-407E-A947-70E740481C1C}">
                <a14:useLocalDpi xmlns:a14="http://schemas.microsoft.com/office/drawing/2010/main" val="0"/>
              </a:ext>
            </a:extLst>
          </a:blip>
          <a:srcRect l="20913" t="2439" r="-347" b="-2439"/>
          <a:stretch/>
        </p:blipFill>
        <p:spPr>
          <a:xfrm>
            <a:off x="5734372" y="3645024"/>
            <a:ext cx="5470249" cy="2952328"/>
          </a:xfrm>
          <a:prstGeom prst="rect">
            <a:avLst/>
          </a:prstGeom>
        </p:spPr>
      </p:pic>
    </p:spTree>
    <p:extLst>
      <p:ext uri="{BB962C8B-B14F-4D97-AF65-F5344CB8AC3E}">
        <p14:creationId xmlns:p14="http://schemas.microsoft.com/office/powerpoint/2010/main" val="2751013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89756" y="1844824"/>
            <a:ext cx="6480720" cy="3539430"/>
          </a:xfrm>
          <a:prstGeom prst="rect">
            <a:avLst/>
          </a:prstGeom>
        </p:spPr>
        <p:txBody>
          <a:bodyPr wrap="square">
            <a:spAutoFit/>
          </a:bodyPr>
          <a:lstStyle/>
          <a:p>
            <a:r>
              <a:rPr lang="hr-HR" sz="3200" dirty="0" err="1" smtClean="0">
                <a:solidFill>
                  <a:srgbClr val="FFFF00"/>
                </a:solidFill>
                <a:latin typeface="Aharoni" panose="02010803020104030203" pitchFamily="2" charset="-79"/>
                <a:cs typeface="Aharoni" panose="02010803020104030203" pitchFamily="2" charset="-79"/>
              </a:rPr>
              <a:t>Students</a:t>
            </a:r>
            <a:r>
              <a:rPr lang="hr-HR" sz="3200" dirty="0" smtClean="0">
                <a:solidFill>
                  <a:srgbClr val="FFFF00"/>
                </a:solidFill>
                <a:latin typeface="Aharoni" panose="02010803020104030203" pitchFamily="2" charset="-79"/>
                <a:cs typeface="Aharoni" panose="02010803020104030203" pitchFamily="2" charset="-79"/>
              </a:rPr>
              <a:t> </a:t>
            </a:r>
            <a:r>
              <a:rPr lang="hr-HR" sz="3200" dirty="0" err="1">
                <a:solidFill>
                  <a:srgbClr val="FFFF00"/>
                </a:solidFill>
                <a:latin typeface="Aharoni" panose="02010803020104030203" pitchFamily="2" charset="-79"/>
                <a:cs typeface="Aharoni" panose="02010803020104030203" pitchFamily="2" charset="-79"/>
              </a:rPr>
              <a:t>Erasmus</a:t>
            </a:r>
            <a:r>
              <a:rPr lang="hr-HR" sz="3200" dirty="0">
                <a:solidFill>
                  <a:srgbClr val="FFFF00"/>
                </a:solidFill>
                <a:latin typeface="Aharoni" panose="02010803020104030203" pitchFamily="2" charset="-79"/>
                <a:cs typeface="Aharoni" panose="02010803020104030203" pitchFamily="2" charset="-79"/>
              </a:rPr>
              <a:t> </a:t>
            </a:r>
            <a:r>
              <a:rPr lang="hr-HR" sz="3200" dirty="0" err="1" smtClean="0">
                <a:solidFill>
                  <a:srgbClr val="FFFF00"/>
                </a:solidFill>
                <a:latin typeface="Aharoni" panose="02010803020104030203" pitchFamily="2" charset="-79"/>
                <a:cs typeface="Aharoni" panose="02010803020104030203" pitchFamily="2" charset="-79"/>
              </a:rPr>
              <a:t>team</a:t>
            </a:r>
            <a:r>
              <a:rPr lang="hr-HR" sz="3200" dirty="0" smtClean="0">
                <a:solidFill>
                  <a:srgbClr val="FFFF00"/>
                </a:solidFill>
                <a:latin typeface="Aharoni" panose="02010803020104030203" pitchFamily="2" charset="-79"/>
                <a:cs typeface="Aharoni" panose="02010803020104030203" pitchFamily="2" charset="-79"/>
              </a:rPr>
              <a:t>, </a:t>
            </a:r>
          </a:p>
          <a:p>
            <a:r>
              <a:rPr lang="hr-HR" sz="3200" dirty="0" err="1" smtClean="0">
                <a:solidFill>
                  <a:srgbClr val="FFFF00"/>
                </a:solidFill>
                <a:latin typeface="Aharoni" panose="02010803020104030203" pitchFamily="2" charset="-79"/>
                <a:cs typeface="Aharoni" panose="02010803020104030203" pitchFamily="2" charset="-79"/>
              </a:rPr>
              <a:t>Primary</a:t>
            </a:r>
            <a:r>
              <a:rPr lang="hr-HR" sz="3200" dirty="0" smtClean="0">
                <a:solidFill>
                  <a:srgbClr val="FFFF00"/>
                </a:solidFill>
                <a:latin typeface="Aharoni" panose="02010803020104030203" pitchFamily="2" charset="-79"/>
                <a:cs typeface="Aharoni" panose="02010803020104030203" pitchFamily="2" charset="-79"/>
              </a:rPr>
              <a:t> </a:t>
            </a:r>
            <a:r>
              <a:rPr lang="hr-HR" sz="3200" dirty="0" err="1" smtClean="0">
                <a:solidFill>
                  <a:srgbClr val="FFFF00"/>
                </a:solidFill>
                <a:latin typeface="Aharoni" panose="02010803020104030203" pitchFamily="2" charset="-79"/>
                <a:cs typeface="Aharoni" panose="02010803020104030203" pitchFamily="2" charset="-79"/>
              </a:rPr>
              <a:t>school</a:t>
            </a:r>
            <a:r>
              <a:rPr lang="hr-HR" sz="3200" dirty="0" smtClean="0">
                <a:solidFill>
                  <a:srgbClr val="FFFF00"/>
                </a:solidFill>
                <a:latin typeface="Aharoni" panose="02010803020104030203" pitchFamily="2" charset="-79"/>
                <a:cs typeface="Aharoni" panose="02010803020104030203" pitchFamily="2" charset="-79"/>
              </a:rPr>
              <a:t> </a:t>
            </a:r>
            <a:r>
              <a:rPr lang="hr-HR" sz="3200" dirty="0" err="1" smtClean="0">
                <a:solidFill>
                  <a:srgbClr val="FFFF00"/>
                </a:solidFill>
                <a:latin typeface="Aharoni" panose="02010803020104030203" pitchFamily="2" charset="-79"/>
                <a:cs typeface="Aharoni" panose="02010803020104030203" pitchFamily="2" charset="-79"/>
              </a:rPr>
              <a:t>Grigor</a:t>
            </a:r>
            <a:r>
              <a:rPr lang="hr-HR" sz="3200" dirty="0" smtClean="0">
                <a:solidFill>
                  <a:srgbClr val="FFFF00"/>
                </a:solidFill>
                <a:latin typeface="Aharoni" panose="02010803020104030203" pitchFamily="2" charset="-79"/>
                <a:cs typeface="Aharoni" panose="02010803020104030203" pitchFamily="2" charset="-79"/>
              </a:rPr>
              <a:t> Vitez,  </a:t>
            </a:r>
          </a:p>
          <a:p>
            <a:r>
              <a:rPr lang="hr-HR" sz="3200" dirty="0" smtClean="0">
                <a:solidFill>
                  <a:srgbClr val="FFFF00"/>
                </a:solidFill>
                <a:latin typeface="Aharoni" panose="02010803020104030203" pitchFamily="2" charset="-79"/>
                <a:cs typeface="Aharoni" panose="02010803020104030203" pitchFamily="2" charset="-79"/>
              </a:rPr>
              <a:t>Zagreb, Croatia, </a:t>
            </a:r>
          </a:p>
          <a:p>
            <a:r>
              <a:rPr lang="hr-HR" sz="3200" dirty="0" smtClean="0">
                <a:solidFill>
                  <a:srgbClr val="FFFF00"/>
                </a:solidFill>
                <a:latin typeface="Aharoni" panose="02010803020104030203" pitchFamily="2" charset="-79"/>
                <a:cs typeface="Aharoni" panose="02010803020104030203" pitchFamily="2" charset="-79"/>
              </a:rPr>
              <a:t>KA2 Start-Eu-</a:t>
            </a:r>
            <a:r>
              <a:rPr lang="hr-HR" sz="3200" dirty="0" err="1" smtClean="0">
                <a:solidFill>
                  <a:srgbClr val="FFFF00"/>
                </a:solidFill>
                <a:latin typeface="Aharoni" panose="02010803020104030203" pitchFamily="2" charset="-79"/>
                <a:cs typeface="Aharoni" panose="02010803020104030203" pitchFamily="2" charset="-79"/>
              </a:rPr>
              <a:t>Up</a:t>
            </a:r>
            <a:endParaRPr lang="hr-HR" sz="3200" dirty="0" smtClean="0">
              <a:solidFill>
                <a:srgbClr val="FFFF00"/>
              </a:solidFill>
              <a:latin typeface="Aharoni" panose="02010803020104030203" pitchFamily="2" charset="-79"/>
              <a:cs typeface="Aharoni" panose="02010803020104030203" pitchFamily="2" charset="-79"/>
            </a:endParaRPr>
          </a:p>
          <a:p>
            <a:endParaRPr lang="hr-HR" sz="3200" dirty="0">
              <a:solidFill>
                <a:srgbClr val="FFFF00"/>
              </a:solidFill>
              <a:latin typeface="Aharoni" panose="02010803020104030203" pitchFamily="2" charset="-79"/>
              <a:cs typeface="Aharoni" panose="02010803020104030203" pitchFamily="2" charset="-79"/>
            </a:endParaRPr>
          </a:p>
          <a:p>
            <a:r>
              <a:rPr lang="hr-HR" sz="3200" dirty="0" err="1" smtClean="0">
                <a:solidFill>
                  <a:srgbClr val="FFFF00"/>
                </a:solidFill>
                <a:latin typeface="Aharoni" panose="02010803020104030203" pitchFamily="2" charset="-79"/>
                <a:cs typeface="Aharoni" panose="02010803020104030203" pitchFamily="2" charset="-79"/>
              </a:rPr>
              <a:t>Coordinator</a:t>
            </a:r>
            <a:r>
              <a:rPr lang="hr-HR" sz="3200" dirty="0" smtClean="0">
                <a:solidFill>
                  <a:srgbClr val="FFFF00"/>
                </a:solidFill>
                <a:latin typeface="Aharoni" panose="02010803020104030203" pitchFamily="2" charset="-79"/>
                <a:cs typeface="Aharoni" panose="02010803020104030203" pitchFamily="2" charset="-79"/>
              </a:rPr>
              <a:t>: </a:t>
            </a:r>
          </a:p>
          <a:p>
            <a:r>
              <a:rPr lang="hr-HR" sz="3200" dirty="0" smtClean="0">
                <a:solidFill>
                  <a:srgbClr val="FFFF00"/>
                </a:solidFill>
                <a:latin typeface="Aharoni" panose="02010803020104030203" pitchFamily="2" charset="-79"/>
                <a:cs typeface="Aharoni" panose="02010803020104030203" pitchFamily="2" charset="-79"/>
              </a:rPr>
              <a:t>Maja </a:t>
            </a:r>
            <a:r>
              <a:rPr lang="hr-HR" sz="3200" dirty="0" err="1" smtClean="0">
                <a:solidFill>
                  <a:srgbClr val="FFFF00"/>
                </a:solidFill>
                <a:latin typeface="Aharoni" panose="02010803020104030203" pitchFamily="2" charset="-79"/>
                <a:cs typeface="Aharoni" panose="02010803020104030203" pitchFamily="2" charset="-79"/>
              </a:rPr>
              <a:t>Vunderl</a:t>
            </a:r>
            <a:r>
              <a:rPr lang="hr-HR" sz="3200" dirty="0" smtClean="0">
                <a:solidFill>
                  <a:srgbClr val="FFFF00"/>
                </a:solidFill>
                <a:latin typeface="Aharoni" panose="02010803020104030203" pitchFamily="2" charset="-79"/>
                <a:cs typeface="Aharoni" panose="02010803020104030203" pitchFamily="2" charset="-79"/>
              </a:rPr>
              <a:t> Pasarić</a:t>
            </a:r>
            <a:endParaRPr lang="hr-HR" sz="3200" dirty="0">
              <a:solidFill>
                <a:srgbClr val="FFFF00"/>
              </a:solidFill>
              <a:latin typeface="Aharoni" panose="02010803020104030203" pitchFamily="2" charset="-79"/>
              <a:cs typeface="Aharoni" panose="02010803020104030203" pitchFamily="2" charset="-79"/>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524" y="248211"/>
            <a:ext cx="4731990" cy="6309320"/>
          </a:xfrm>
          <a:prstGeom prst="rect">
            <a:avLst/>
          </a:prstGeom>
        </p:spPr>
      </p:pic>
    </p:spTree>
    <p:extLst>
      <p:ext uri="{BB962C8B-B14F-4D97-AF65-F5344CB8AC3E}">
        <p14:creationId xmlns:p14="http://schemas.microsoft.com/office/powerpoint/2010/main" val="2719987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05780" y="620688"/>
            <a:ext cx="11377264" cy="5786199"/>
          </a:xfrm>
          <a:prstGeom prst="rect">
            <a:avLst/>
          </a:prstGeom>
        </p:spPr>
        <p:txBody>
          <a:bodyPr wrap="square">
            <a:spAutoFit/>
          </a:bodyPr>
          <a:lstStyle/>
          <a:p>
            <a:r>
              <a:rPr lang="hr-HR" sz="8000" b="1" dirty="0">
                <a:solidFill>
                  <a:srgbClr val="FFFF00"/>
                </a:solidFill>
                <a:latin typeface="Curlz MT" panose="04040404050702020202" pitchFamily="82" charset="0"/>
                <a:cs typeface="Aharoni" panose="02010803020104030203" pitchFamily="2" charset="-79"/>
              </a:rPr>
              <a:t>VIRTUAL MARKETPLACE </a:t>
            </a:r>
            <a:endParaRPr lang="hr-HR" sz="7200" b="1" dirty="0" smtClean="0">
              <a:solidFill>
                <a:srgbClr val="FFFF00"/>
              </a:solidFill>
              <a:latin typeface="Curlz MT" panose="04040404050702020202" pitchFamily="82" charset="0"/>
              <a:cs typeface="Aharoni" panose="02010803020104030203" pitchFamily="2" charset="-79"/>
            </a:endParaRPr>
          </a:p>
          <a:p>
            <a:pPr algn="ctr"/>
            <a:r>
              <a:rPr lang="hr-HR" sz="7200" b="1" dirty="0" err="1" smtClean="0">
                <a:solidFill>
                  <a:srgbClr val="FFFF00"/>
                </a:solidFill>
                <a:latin typeface="Curlz MT" panose="04040404050702020202" pitchFamily="82" charset="0"/>
                <a:cs typeface="Aharoni" panose="02010803020104030203" pitchFamily="2" charset="-79"/>
              </a:rPr>
              <a:t>or</a:t>
            </a:r>
            <a:endParaRPr lang="hr-HR" sz="7200" b="1" dirty="0">
              <a:solidFill>
                <a:srgbClr val="FFFF00"/>
              </a:solidFill>
              <a:latin typeface="Curlz MT" panose="04040404050702020202" pitchFamily="82" charset="0"/>
              <a:cs typeface="Aharoni" panose="02010803020104030203" pitchFamily="2" charset="-79"/>
            </a:endParaRPr>
          </a:p>
          <a:p>
            <a:r>
              <a:rPr lang="hr-HR" sz="6600" b="1" dirty="0" smtClean="0">
                <a:solidFill>
                  <a:srgbClr val="FFFF00"/>
                </a:solidFill>
                <a:latin typeface="Curlz MT" panose="04040404050702020202" pitchFamily="82" charset="0"/>
                <a:cs typeface="Aharoni" panose="02010803020104030203" pitchFamily="2" charset="-79"/>
              </a:rPr>
              <a:t>HOW </a:t>
            </a:r>
            <a:r>
              <a:rPr lang="hr-HR" sz="6600" b="1" dirty="0">
                <a:solidFill>
                  <a:srgbClr val="FFFF00"/>
                </a:solidFill>
                <a:latin typeface="Curlz MT" panose="04040404050702020202" pitchFamily="82" charset="0"/>
                <a:cs typeface="Aharoni" panose="02010803020104030203" pitchFamily="2" charset="-79"/>
              </a:rPr>
              <a:t>TO BE ENTERPRISING AND THE AGE OF </a:t>
            </a:r>
            <a:r>
              <a:rPr lang="hr-HR" sz="6600" b="1" dirty="0" smtClean="0">
                <a:solidFill>
                  <a:srgbClr val="FFFF00"/>
                </a:solidFill>
                <a:latin typeface="Curlz MT" panose="04040404050702020202" pitchFamily="82" charset="0"/>
                <a:cs typeface="Aharoni" panose="02010803020104030203" pitchFamily="2" charset="-79"/>
              </a:rPr>
              <a:t>LOCKDOWN:</a:t>
            </a:r>
          </a:p>
          <a:p>
            <a:r>
              <a:rPr lang="hr-HR" sz="5400" b="1" dirty="0" smtClean="0">
                <a:solidFill>
                  <a:srgbClr val="FFFF00"/>
                </a:solidFill>
                <a:latin typeface="Curlz MT" panose="04040404050702020202" pitchFamily="82" charset="0"/>
                <a:cs typeface="Aharoni" panose="02010803020104030203" pitchFamily="2" charset="-79"/>
              </a:rPr>
              <a:t>PROFESSION AGRICULTURIST</a:t>
            </a:r>
            <a:r>
              <a:rPr lang="hr-HR" sz="2800" dirty="0">
                <a:solidFill>
                  <a:srgbClr val="FFFF00"/>
                </a:solidFill>
                <a:latin typeface="Aharoni" panose="02010803020104030203" pitchFamily="2" charset="-79"/>
                <a:cs typeface="Aharoni" panose="02010803020104030203" pitchFamily="2" charset="-79"/>
              </a:rPr>
              <a:t/>
            </a:r>
            <a:br>
              <a:rPr lang="hr-HR" sz="2800" dirty="0">
                <a:solidFill>
                  <a:srgbClr val="FFFF00"/>
                </a:solidFill>
                <a:latin typeface="Aharoni" panose="02010803020104030203" pitchFamily="2" charset="-79"/>
                <a:cs typeface="Aharoni" panose="02010803020104030203" pitchFamily="2" charset="-79"/>
              </a:rPr>
            </a:br>
            <a:endParaRPr lang="hr-HR" sz="2800"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26280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33772" y="68828"/>
            <a:ext cx="10585176" cy="3323987"/>
          </a:xfrm>
          <a:prstGeom prst="rect">
            <a:avLst/>
          </a:prstGeom>
        </p:spPr>
        <p:txBody>
          <a:bodyPr wrap="square">
            <a:spAutoFit/>
          </a:bodyPr>
          <a:lstStyle/>
          <a:p>
            <a:pPr fontAlgn="t"/>
            <a:r>
              <a:rPr lang="en-US" dirty="0">
                <a:solidFill>
                  <a:srgbClr val="777777"/>
                </a:solidFill>
                <a:latin typeface="Roboto"/>
              </a:rPr>
              <a:t/>
            </a:r>
            <a:br>
              <a:rPr lang="en-US" dirty="0">
                <a:solidFill>
                  <a:srgbClr val="777777"/>
                </a:solidFill>
                <a:latin typeface="Roboto"/>
              </a:rPr>
            </a:br>
            <a:r>
              <a:rPr lang="en-US" sz="3200" dirty="0" smtClean="0">
                <a:solidFill>
                  <a:srgbClr val="FFFF00"/>
                </a:solidFill>
                <a:latin typeface="Aharoni" panose="02010803020104030203" pitchFamily="2" charset="-79"/>
                <a:cs typeface="Aharoni" panose="02010803020104030203" pitchFamily="2" charset="-79"/>
              </a:rPr>
              <a:t>From </a:t>
            </a:r>
            <a:r>
              <a:rPr lang="en-US" sz="3200" dirty="0">
                <a:solidFill>
                  <a:srgbClr val="FFFF00"/>
                </a:solidFill>
                <a:latin typeface="Aharoni" panose="02010803020104030203" pitchFamily="2" charset="-79"/>
                <a:cs typeface="Aharoni" panose="02010803020104030203" pitchFamily="2" charset="-79"/>
              </a:rPr>
              <a:t>ancient times, Croatian citizens are known as lovers of healthy and organically grown food.</a:t>
            </a:r>
            <a:br>
              <a:rPr lang="en-US" sz="3200" dirty="0">
                <a:solidFill>
                  <a:srgbClr val="FFFF00"/>
                </a:solidFill>
                <a:latin typeface="Aharoni" panose="02010803020104030203" pitchFamily="2" charset="-79"/>
                <a:cs typeface="Aharoni" panose="02010803020104030203" pitchFamily="2" charset="-79"/>
              </a:rPr>
            </a:br>
            <a:r>
              <a:rPr lang="en-US" sz="3200" dirty="0">
                <a:solidFill>
                  <a:srgbClr val="FFFF00"/>
                </a:solidFill>
                <a:latin typeface="Aharoni" panose="02010803020104030203" pitchFamily="2" charset="-79"/>
                <a:cs typeface="Aharoni" panose="02010803020104030203" pitchFamily="2" charset="-79"/>
              </a:rPr>
              <a:t>Such food is produced mostly in rural areas around cities and larger settlements on small family farms. Such naturally grown food is mostly sold by small farmers at city markets. </a:t>
            </a:r>
            <a:endParaRPr lang="hr-HR" sz="3200" dirty="0" smtClean="0">
              <a:solidFill>
                <a:srgbClr val="FFFF00"/>
              </a:solidFill>
              <a:latin typeface="Aharoni" panose="02010803020104030203" pitchFamily="2" charset="-79"/>
              <a:cs typeface="Aharoni" panose="02010803020104030203" pitchFamily="2" charset="-79"/>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316" y="3068960"/>
            <a:ext cx="6735076" cy="3384376"/>
          </a:xfrm>
          <a:prstGeom prst="rect">
            <a:avLst/>
          </a:prstGeom>
        </p:spPr>
      </p:pic>
    </p:spTree>
    <p:extLst>
      <p:ext uri="{BB962C8B-B14F-4D97-AF65-F5344CB8AC3E}">
        <p14:creationId xmlns:p14="http://schemas.microsoft.com/office/powerpoint/2010/main" val="216327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0" y="1124744"/>
            <a:ext cx="11284023" cy="5429162"/>
          </a:xfrm>
          <a:prstGeom prst="rect">
            <a:avLst/>
          </a:prstGeom>
        </p:spPr>
      </p:pic>
      <p:sp>
        <p:nvSpPr>
          <p:cNvPr id="3" name="Pravokutnik 2"/>
          <p:cNvSpPr/>
          <p:nvPr/>
        </p:nvSpPr>
        <p:spPr>
          <a:xfrm>
            <a:off x="621804" y="476672"/>
            <a:ext cx="5976664" cy="523220"/>
          </a:xfrm>
          <a:prstGeom prst="rect">
            <a:avLst/>
          </a:prstGeom>
        </p:spPr>
        <p:txBody>
          <a:bodyPr wrap="square">
            <a:spAutoFit/>
          </a:bodyPr>
          <a:lstStyle/>
          <a:p>
            <a:r>
              <a:rPr lang="hr-HR" sz="2800" dirty="0" smtClean="0">
                <a:solidFill>
                  <a:srgbClr val="FFFF00"/>
                </a:solidFill>
                <a:latin typeface="Aharoni" panose="02010803020104030203" pitchFamily="2" charset="-79"/>
                <a:cs typeface="Aharoni" panose="02010803020104030203" pitchFamily="2" charset="-79"/>
              </a:rPr>
              <a:t>Zagreb, Dolac – </a:t>
            </a:r>
            <a:r>
              <a:rPr lang="hr-HR" sz="2800" dirty="0" err="1" smtClean="0">
                <a:solidFill>
                  <a:srgbClr val="FFFF00"/>
                </a:solidFill>
                <a:latin typeface="Aharoni" panose="02010803020104030203" pitchFamily="2" charset="-79"/>
                <a:cs typeface="Aharoni" panose="02010803020104030203" pitchFamily="2" charset="-79"/>
              </a:rPr>
              <a:t>marketplace</a:t>
            </a:r>
            <a:r>
              <a:rPr lang="hr-HR" sz="2800" dirty="0" smtClean="0">
                <a:solidFill>
                  <a:srgbClr val="FFFF00"/>
                </a:solidFill>
                <a:latin typeface="Aharoni" panose="02010803020104030203" pitchFamily="2" charset="-79"/>
                <a:cs typeface="Aharoni" panose="02010803020104030203" pitchFamily="2" charset="-79"/>
              </a:rPr>
              <a:t> </a:t>
            </a:r>
            <a:r>
              <a:rPr lang="en-US" sz="2800" dirty="0" smtClean="0">
                <a:solidFill>
                  <a:srgbClr val="FFFF00"/>
                </a:solidFill>
                <a:latin typeface="Aharoni" panose="02010803020104030203" pitchFamily="2" charset="-79"/>
                <a:cs typeface="Aharoni" panose="02010803020104030203" pitchFamily="2" charset="-79"/>
              </a:rPr>
              <a:t> </a:t>
            </a:r>
            <a:endParaRPr lang="hr-HR" sz="2800" dirty="0"/>
          </a:p>
        </p:txBody>
      </p:sp>
    </p:spTree>
    <p:extLst>
      <p:ext uri="{BB962C8B-B14F-4D97-AF65-F5344CB8AC3E}">
        <p14:creationId xmlns:p14="http://schemas.microsoft.com/office/powerpoint/2010/main" val="254130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33772" y="404664"/>
            <a:ext cx="11089232" cy="1569660"/>
          </a:xfrm>
          <a:prstGeom prst="rect">
            <a:avLst/>
          </a:prstGeom>
        </p:spPr>
        <p:txBody>
          <a:bodyPr wrap="square">
            <a:spAutoFit/>
          </a:bodyPr>
          <a:lstStyle/>
          <a:p>
            <a:r>
              <a:rPr lang="en-US" sz="3200" dirty="0">
                <a:solidFill>
                  <a:srgbClr val="FFFF00"/>
                </a:solidFill>
                <a:latin typeface="Aharoni" panose="02010803020104030203" pitchFamily="2" charset="-79"/>
                <a:cs typeface="Aharoni" panose="02010803020104030203" pitchFamily="2" charset="-79"/>
              </a:rPr>
              <a:t>With its appearance and rich offer of food and flowers, the markets are a favorite place for many citizens to shop, and they are part of the tradition</a:t>
            </a:r>
            <a:endParaRPr lang="hr-HR" sz="3200"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952" y="2132856"/>
            <a:ext cx="7848872" cy="4395369"/>
          </a:xfrm>
          <a:prstGeom prst="rect">
            <a:avLst/>
          </a:prstGeom>
        </p:spPr>
      </p:pic>
    </p:spTree>
    <p:extLst>
      <p:ext uri="{BB962C8B-B14F-4D97-AF65-F5344CB8AC3E}">
        <p14:creationId xmlns:p14="http://schemas.microsoft.com/office/powerpoint/2010/main" val="1367085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77788" y="332656"/>
            <a:ext cx="9601200" cy="3096344"/>
          </a:xfrm>
        </p:spPr>
        <p:txBody>
          <a:bodyPr>
            <a:normAutofit/>
          </a:bodyPr>
          <a:lstStyle/>
          <a:p>
            <a:pPr marL="0" indent="0">
              <a:buNone/>
            </a:pPr>
            <a:r>
              <a:rPr lang="en-US" sz="3200" dirty="0">
                <a:solidFill>
                  <a:srgbClr val="FFFF00"/>
                </a:solidFill>
                <a:latin typeface="Aharoni" panose="02010803020104030203" pitchFamily="2" charset="-79"/>
                <a:cs typeface="Aharoni" panose="02010803020104030203" pitchFamily="2" charset="-79"/>
              </a:rPr>
              <a:t>With the arrival of the epidemic of the COVID-19 virus, the sale of these healthy foods is stopped, the markets are closed due to the safety of infection, and the small farmers suffer the most damage.</a:t>
            </a:r>
            <a:endParaRPr lang="hr-HR" sz="3200" dirty="0">
              <a:solidFill>
                <a:srgbClr val="FFFF00"/>
              </a:solidFill>
              <a:latin typeface="Aharoni" panose="02010803020104030203" pitchFamily="2" charset="-79"/>
              <a:cs typeface="Aharoni" panose="02010803020104030203" pitchFamily="2" charset="-79"/>
            </a:endParaRPr>
          </a:p>
        </p:txBody>
      </p:sp>
      <p:pic>
        <p:nvPicPr>
          <p:cNvPr id="1026" name="Picture 2" descr="Regional Teleconference on COVI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604" y="2492896"/>
            <a:ext cx="4065540" cy="406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38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693812" y="836712"/>
            <a:ext cx="10873208" cy="2062103"/>
          </a:xfrm>
          <a:prstGeom prst="rect">
            <a:avLst/>
          </a:prstGeom>
        </p:spPr>
        <p:txBody>
          <a:bodyPr wrap="square">
            <a:spAutoFit/>
          </a:bodyPr>
          <a:lstStyle/>
          <a:p>
            <a:r>
              <a:rPr lang="en-US" sz="3200" dirty="0">
                <a:solidFill>
                  <a:srgbClr val="FFFF00"/>
                </a:solidFill>
                <a:latin typeface="Aharoni" panose="02010803020104030203" pitchFamily="2" charset="-79"/>
                <a:cs typeface="Aharoni" panose="02010803020104030203" pitchFamily="2" charset="-79"/>
              </a:rPr>
              <a:t>Buying local supports small Croatian businesses who really need it right now and it also reduces the pollution and environmental impact associated with importing food</a:t>
            </a:r>
            <a:r>
              <a:rPr lang="en-US" sz="3200" dirty="0" smtClean="0">
                <a:solidFill>
                  <a:srgbClr val="FFFF00"/>
                </a:solidFill>
                <a:latin typeface="Aharoni" panose="02010803020104030203" pitchFamily="2" charset="-79"/>
                <a:cs typeface="Aharoni" panose="02010803020104030203" pitchFamily="2" charset="-79"/>
              </a:rPr>
              <a:t>.</a:t>
            </a:r>
            <a:endParaRPr lang="en-US" sz="3200" dirty="0">
              <a:solidFill>
                <a:srgbClr val="FFFF00"/>
              </a:solidFill>
              <a:latin typeface="Aharoni" panose="02010803020104030203" pitchFamily="2" charset="-79"/>
              <a:cs typeface="Aharoni" panose="02010803020104030203" pitchFamily="2" charset="-79"/>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228" y="2564904"/>
            <a:ext cx="5976664" cy="3987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27390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837828" y="764704"/>
            <a:ext cx="9601200" cy="2176264"/>
          </a:xfrm>
        </p:spPr>
        <p:txBody>
          <a:bodyPr>
            <a:normAutofit/>
          </a:bodyPr>
          <a:lstStyle/>
          <a:p>
            <a:pPr marL="0" indent="0">
              <a:buNone/>
            </a:pPr>
            <a:r>
              <a:rPr lang="en-US" sz="3200" dirty="0">
                <a:solidFill>
                  <a:srgbClr val="FFFF00"/>
                </a:solidFill>
                <a:latin typeface="Aharoni" panose="02010803020104030203" pitchFamily="2" charset="-79"/>
                <a:cs typeface="Aharoni" panose="02010803020104030203" pitchFamily="2" charset="-79"/>
              </a:rPr>
              <a:t>In response to the closure of markets due to the coronavirus pandemic, a number of Croatian cities have launched online markets. The City of Zagreb also joined them.</a:t>
            </a:r>
            <a:endParaRPr lang="hr-HR" sz="3200" dirty="0">
              <a:solidFill>
                <a:srgbClr val="FFFF00"/>
              </a:solidFill>
              <a:latin typeface="Aharoni" panose="02010803020104030203" pitchFamily="2" charset="-79"/>
              <a:cs typeface="Aharoni" panose="02010803020104030203" pitchFamily="2" charset="-79"/>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324" y="2712644"/>
            <a:ext cx="6264696" cy="3737216"/>
          </a:xfrm>
          <a:prstGeom prst="rect">
            <a:avLst/>
          </a:prstGeom>
        </p:spPr>
      </p:pic>
    </p:spTree>
    <p:extLst>
      <p:ext uri="{BB962C8B-B14F-4D97-AF65-F5344CB8AC3E}">
        <p14:creationId xmlns:p14="http://schemas.microsoft.com/office/powerpoint/2010/main" val="80290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idx="1"/>
          </p:nvPr>
        </p:nvSpPr>
        <p:spPr>
          <a:xfrm>
            <a:off x="693812" y="548680"/>
            <a:ext cx="11017224" cy="4176464"/>
          </a:xfrm>
        </p:spPr>
        <p:txBody>
          <a:bodyPr>
            <a:noAutofit/>
          </a:bodyPr>
          <a:lstStyle/>
          <a:p>
            <a:pPr marL="0" indent="0">
              <a:buNone/>
            </a:pPr>
            <a:r>
              <a:rPr lang="en-US" sz="3200" dirty="0">
                <a:solidFill>
                  <a:srgbClr val="FFFF00"/>
                </a:solidFill>
                <a:latin typeface="Aharoni" panose="02010803020104030203" pitchFamily="2" charset="-79"/>
                <a:cs typeface="Aharoni" panose="02010803020104030203" pitchFamily="2" charset="-79"/>
              </a:rPr>
              <a:t>The Online Marketplace service is simple, functional and free. After entering the basic data, the owner of the family farm chooses the type of item he offers, enters the price, time and area of delivery as well as a short description of his products</a:t>
            </a:r>
            <a:r>
              <a:rPr lang="en-US" sz="3200" dirty="0" smtClean="0">
                <a:solidFill>
                  <a:srgbClr val="FFFF00"/>
                </a:solidFill>
                <a:latin typeface="Aharoni" panose="02010803020104030203" pitchFamily="2" charset="-79"/>
                <a:cs typeface="Aharoni" panose="02010803020104030203" pitchFamily="2" charset="-79"/>
              </a:rPr>
              <a:t>.</a:t>
            </a:r>
            <a:endParaRPr lang="en-US" sz="3200" dirty="0">
              <a:solidFill>
                <a:srgbClr val="FFFF00"/>
              </a:solidFill>
              <a:latin typeface="Aharoni" panose="02010803020104030203" pitchFamily="2" charset="-79"/>
              <a:cs typeface="Aharoni" panose="02010803020104030203" pitchFamily="2" charset="-79"/>
            </a:endParaRPr>
          </a:p>
          <a:p>
            <a:pPr marL="0" indent="0">
              <a:buNone/>
            </a:pPr>
            <a:r>
              <a:rPr lang="en-US" sz="3200" dirty="0">
                <a:solidFill>
                  <a:srgbClr val="FFFF00"/>
                </a:solidFill>
                <a:latin typeface="Aharoni" panose="02010803020104030203" pitchFamily="2" charset="-79"/>
                <a:cs typeface="Aharoni" panose="02010803020104030203" pitchFamily="2" charset="-79"/>
              </a:rPr>
              <a:t>The goal of the platform is to connect producers and customers and thus promote local producers who are in a difficult position after the markets close.</a:t>
            </a:r>
            <a:endParaRPr lang="hr-HR" sz="3200" dirty="0">
              <a:solidFill>
                <a:srgbClr val="FFFF00"/>
              </a:solidFill>
              <a:latin typeface="Aharoni" panose="02010803020104030203" pitchFamily="2" charset="-79"/>
              <a:cs typeface="Aharoni" panose="02010803020104030203" pitchFamily="2" charset="-79"/>
            </a:endParaRPr>
          </a:p>
        </p:txBody>
      </p:sp>
      <p:pic>
        <p:nvPicPr>
          <p:cNvPr id="5" name="Slika 4"/>
          <p:cNvPicPr>
            <a:picLocks noChangeAspect="1"/>
          </p:cNvPicPr>
          <p:nvPr/>
        </p:nvPicPr>
        <p:blipFill rotWithShape="1">
          <a:blip r:embed="rId2" cstate="print">
            <a:extLst>
              <a:ext uri="{28A0092B-C50C-407E-A947-70E740481C1C}">
                <a14:useLocalDpi xmlns:a14="http://schemas.microsoft.com/office/drawing/2010/main" val="0"/>
              </a:ext>
            </a:extLst>
          </a:blip>
          <a:srcRect l="22488"/>
          <a:stretch/>
        </p:blipFill>
        <p:spPr>
          <a:xfrm>
            <a:off x="261764" y="4437112"/>
            <a:ext cx="3384377" cy="2162208"/>
          </a:xfrm>
          <a:prstGeom prst="rect">
            <a:avLst/>
          </a:prstGeom>
        </p:spPr>
      </p:pic>
      <p:pic>
        <p:nvPicPr>
          <p:cNvPr id="6" name="Slika 5"/>
          <p:cNvPicPr>
            <a:picLocks noChangeAspect="1"/>
          </p:cNvPicPr>
          <p:nvPr/>
        </p:nvPicPr>
        <p:blipFill rotWithShape="1">
          <a:blip r:embed="rId3" cstate="print">
            <a:extLst>
              <a:ext uri="{28A0092B-C50C-407E-A947-70E740481C1C}">
                <a14:useLocalDpi xmlns:a14="http://schemas.microsoft.com/office/drawing/2010/main" val="0"/>
              </a:ext>
            </a:extLst>
          </a:blip>
          <a:srcRect l="9835" r="9837"/>
          <a:stretch/>
        </p:blipFill>
        <p:spPr>
          <a:xfrm>
            <a:off x="4438227" y="4468928"/>
            <a:ext cx="3528393" cy="2175216"/>
          </a:xfrm>
          <a:prstGeom prst="rect">
            <a:avLst/>
          </a:prstGeom>
        </p:spPr>
      </p:pic>
      <p:pic>
        <p:nvPicPr>
          <p:cNvPr id="7" name="Slika 6"/>
          <p:cNvPicPr>
            <a:picLocks noChangeAspect="1"/>
          </p:cNvPicPr>
          <p:nvPr/>
        </p:nvPicPr>
        <p:blipFill rotWithShape="1">
          <a:blip r:embed="rId4" cstate="print">
            <a:extLst>
              <a:ext uri="{28A0092B-C50C-407E-A947-70E740481C1C}">
                <a14:useLocalDpi xmlns:a14="http://schemas.microsoft.com/office/drawing/2010/main" val="0"/>
              </a:ext>
            </a:extLst>
          </a:blip>
          <a:srcRect l="13644" r="14727"/>
          <a:stretch/>
        </p:blipFill>
        <p:spPr>
          <a:xfrm>
            <a:off x="8542684" y="4587518"/>
            <a:ext cx="3024336" cy="2090890"/>
          </a:xfrm>
          <a:prstGeom prst="rect">
            <a:avLst/>
          </a:prstGeom>
        </p:spPr>
      </p:pic>
    </p:spTree>
    <p:extLst>
      <p:ext uri="{BB962C8B-B14F-4D97-AF65-F5344CB8AC3E}">
        <p14:creationId xmlns:p14="http://schemas.microsoft.com/office/powerpoint/2010/main" val="3808094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kstura drva 16 x 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5_TF02801115_TF02801115" id="{49EB3FBC-BC50-4390-9B65-C971AC505E4A}" vid="{86673FA0-693A-4356-B861-316991BB796D}"/>
    </a:ext>
  </a:extLst>
</a:theme>
</file>

<file path=ppt/theme/theme2.xml><?xml version="1.0" encoding="utf-8"?>
<a:theme xmlns:a="http://schemas.openxmlformats.org/drawingml/2006/main" name="Tema sustava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sustava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http://schemas.microsoft.com/office/2006/documentManagement/types"/>
    <ds:schemaRef ds:uri="http://www.w3.org/XML/1998/namespace"/>
    <ds:schemaRef ds:uri="4873beb7-5857-4685-be1f-d57550cc96cc"/>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Prezentacija s motivom prirodnog drveta (široki zaslon)</Template>
  <TotalTime>153</TotalTime>
  <Words>393</Words>
  <Application>Microsoft Office PowerPoint</Application>
  <PresentationFormat>Prilagođeno</PresentationFormat>
  <Paragraphs>27</Paragraphs>
  <Slides>13</Slides>
  <Notes>2</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13</vt:i4>
      </vt:variant>
    </vt:vector>
  </HeadingPairs>
  <TitlesOfParts>
    <vt:vector size="20" baseType="lpstr">
      <vt:lpstr>Batang</vt:lpstr>
      <vt:lpstr>Aharoni</vt:lpstr>
      <vt:lpstr>Arial</vt:lpstr>
      <vt:lpstr>Century</vt:lpstr>
      <vt:lpstr>Curlz MT</vt:lpstr>
      <vt:lpstr>Roboto</vt:lpstr>
      <vt:lpstr>Tekstura drva 16 x 9</vt:lpstr>
      <vt:lpstr>Start – Eu - up</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 Eu - up</dc:title>
  <dc:creator>korisnik</dc:creator>
  <cp:lastModifiedBy>korisnik</cp:lastModifiedBy>
  <cp:revision>14</cp:revision>
  <dcterms:created xsi:type="dcterms:W3CDTF">2020-06-15T07:32:07Z</dcterms:created>
  <dcterms:modified xsi:type="dcterms:W3CDTF">2020-06-15T10:05:11Z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